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74" r:id="rId3"/>
    <p:sldId id="259" r:id="rId4"/>
    <p:sldId id="276" r:id="rId5"/>
    <p:sldId id="283" r:id="rId6"/>
    <p:sldId id="272" r:id="rId7"/>
    <p:sldId id="284" r:id="rId8"/>
    <p:sldId id="285" r:id="rId9"/>
    <p:sldId id="264" r:id="rId10"/>
    <p:sldId id="287" r:id="rId11"/>
    <p:sldId id="271" r:id="rId12"/>
    <p:sldId id="289" r:id="rId13"/>
    <p:sldId id="260" r:id="rId14"/>
    <p:sldId id="263" r:id="rId15"/>
    <p:sldId id="290" r:id="rId16"/>
    <p:sldId id="267" r:id="rId17"/>
    <p:sldId id="273" r:id="rId18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Barlow Medium" panose="020B0604020202020204" charset="0"/>
      <p:regular r:id="rId24"/>
      <p:bold r:id="rId25"/>
      <p:italic r:id="rId26"/>
      <p:boldItalic r:id="rId27"/>
    </p:embeddedFont>
    <p:embeddedFont>
      <p:font typeface="Barlow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3" autoAdjust="0"/>
    <p:restoredTop sz="81288" autoAdjust="0"/>
  </p:normalViewPr>
  <p:slideViewPr>
    <p:cSldViewPr snapToGrid="0">
      <p:cViewPr varScale="1">
        <p:scale>
          <a:sx n="141" d="100"/>
          <a:sy n="141" d="100"/>
        </p:scale>
        <p:origin x="528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b87c9a92b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Speaker - Introduction/Welcome, Alyssa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Ploeger</a:t>
            </a:r>
            <a:endParaRPr lang="en-US" dirty="0" smtClean="0"/>
          </a:p>
        </p:txBody>
      </p:sp>
      <p:sp>
        <p:nvSpPr>
          <p:cNvPr id="57" name="Google Shape;57;gfb87c9a92b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Speaker – Tim,</a:t>
            </a:r>
            <a:r>
              <a:rPr lang="en-US" baseline="0" dirty="0" smtClean="0"/>
              <a:t> Rachelle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Refer</a:t>
            </a:r>
            <a:r>
              <a:rPr lang="en-US" baseline="0" dirty="0" smtClean="0"/>
              <a:t> to transfer definition sheet (emailed to students prior)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0542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fb87c9a92b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Speaker – Alyssa</a:t>
            </a:r>
            <a:r>
              <a:rPr lang="en-US" baseline="0" dirty="0" smtClean="0"/>
              <a:t> &amp; Shelby (handout sent to students before and after presentation)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Questions students should be asking when exploring institutions.</a:t>
            </a:r>
          </a:p>
          <a:p>
            <a:endParaRPr lang="en-US" dirty="0" smtClean="0"/>
          </a:p>
          <a:p>
            <a:r>
              <a:rPr lang="en-US" dirty="0" smtClean="0"/>
              <a:t>Able</a:t>
            </a:r>
            <a:r>
              <a:rPr lang="en-US" baseline="0" dirty="0" smtClean="0"/>
              <a:t> to print off an unofficial Degree Audit from </a:t>
            </a:r>
            <a:r>
              <a:rPr lang="en-US" baseline="0" dirty="0" err="1" smtClean="0"/>
              <a:t>myDMACC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Students should work with CA academic advisor if they would like to take summer courses. 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3" name="Google Shape;443;gfb87c9a92b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b87c9a92b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Speaker –</a:t>
            </a:r>
            <a:r>
              <a:rPr lang="en-US" baseline="0" dirty="0" smtClean="0"/>
              <a:t> Tim, Alyssa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school has their own page on the DMACC website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AP vs. DMACC Credit vs. AP &amp; DMACC credit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fb87c9a92b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458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b87c9a92b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aseline="0" dirty="0" smtClean="0"/>
              <a:t>Speaker – Tim, Shelby</a:t>
            </a:r>
          </a:p>
          <a:p>
            <a:pPr marL="139700" indent="0">
              <a:buNone/>
            </a:pPr>
            <a:endParaRPr lang="en-US" baseline="0" dirty="0" smtClean="0"/>
          </a:p>
          <a:p>
            <a:r>
              <a:rPr lang="en-US" i="1" baseline="0" dirty="0" smtClean="0"/>
              <a:t>**varies from student to student and the amount of credits students have earned while in high school**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Pros and cons of each: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Complete AA/AS Degree at DMACC/Community College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Save money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Participate in partnership programs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Cross Enrollment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Amenities of community college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Transfer Credit Directly from HS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Eligible for incoming freshman scholarships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Depending on the amount of credits student is bringing into the institution, able to make major specific courses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Attend 4-year institution directly out of high school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gfb87c9a92b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b87c9a92b_0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fb87c9a92b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Speaker</a:t>
            </a:r>
            <a:r>
              <a:rPr lang="en-US" baseline="0" dirty="0" smtClean="0"/>
              <a:t> - Alyssa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***Links sent to students after</a:t>
            </a:r>
            <a:r>
              <a:rPr lang="en-US" baseline="0" dirty="0" smtClean="0"/>
              <a:t> presentation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247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b87c9a92b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fb87c9a92b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fb87c9a92b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fb87c9a92b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fb87c9a92b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Speaker</a:t>
            </a:r>
            <a:r>
              <a:rPr lang="en-US" baseline="0" dirty="0" smtClean="0"/>
              <a:t> – Tim </a:t>
            </a:r>
            <a:r>
              <a:rPr lang="en-US" baseline="0" dirty="0" err="1" smtClean="0"/>
              <a:t>Hauber</a:t>
            </a:r>
            <a:r>
              <a:rPr lang="en-US" baseline="0" dirty="0" smtClean="0"/>
              <a:t>, Transfer Committee Chair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9" name="Google Shape;519;gfb87c9a92b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b87c9a92b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Speaker - Alyssa</a:t>
            </a:r>
          </a:p>
          <a:p>
            <a:endParaRPr lang="en-US" dirty="0" smtClean="0"/>
          </a:p>
          <a:p>
            <a:r>
              <a:rPr lang="en-US" dirty="0" smtClean="0"/>
              <a:t>Overview</a:t>
            </a:r>
            <a:r>
              <a:rPr lang="en-US" baseline="0" dirty="0" smtClean="0"/>
              <a:t> and goals of presentation</a:t>
            </a:r>
            <a:endParaRPr dirty="0"/>
          </a:p>
        </p:txBody>
      </p:sp>
      <p:sp>
        <p:nvSpPr>
          <p:cNvPr id="84" name="Google Shape;84;gfb87c9a92b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fb87c9a92b_0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0" name="Google Shape;600;gfb87c9a92b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Speaker</a:t>
            </a:r>
            <a:r>
              <a:rPr lang="en-US" baseline="0" dirty="0" smtClean="0"/>
              <a:t> – Tim &amp; Rachelle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Post High School vs. Concurrent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760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fb87c9a92b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Alyssa? </a:t>
            </a:r>
            <a:endParaRPr dirty="0"/>
          </a:p>
        </p:txBody>
      </p:sp>
      <p:sp>
        <p:nvSpPr>
          <p:cNvPr id="461" name="Google Shape;461;gfb87c9a92b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Speaker-</a:t>
            </a:r>
            <a:r>
              <a:rPr lang="en-US" baseline="0" dirty="0" smtClean="0"/>
              <a:t> Tim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4460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Speaker-</a:t>
            </a:r>
            <a:r>
              <a:rPr lang="en-US" baseline="0" dirty="0" smtClean="0"/>
              <a:t> Tim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5410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b87c9a92b_0_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Speaker – Tim and Rachelle</a:t>
            </a:r>
          </a:p>
          <a:p>
            <a:endParaRPr lang="en-US" dirty="0" smtClean="0"/>
          </a:p>
          <a:p>
            <a:r>
              <a:rPr lang="en-US" dirty="0" smtClean="0"/>
              <a:t>- Students attending DMACC after</a:t>
            </a:r>
            <a:r>
              <a:rPr lang="en-US" baseline="0" dirty="0" smtClean="0"/>
              <a:t> high school do not need to send transcripts. Students need to fill out a new student application, complete orientation, etc. 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gfb87c9a92b_0_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590675" y="-430404"/>
            <a:ext cx="6391200" cy="6391200"/>
          </a:xfrm>
          <a:prstGeom prst="chord">
            <a:avLst>
              <a:gd name="adj1" fmla="val 14385217"/>
              <a:gd name="adj2" fmla="val 720831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49540" y="784173"/>
            <a:ext cx="539646" cy="134911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50" y="1838325"/>
            <a:ext cx="34974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314625" y="4788300"/>
            <a:ext cx="548700" cy="1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buNone/>
              <a:defRPr/>
            </a:lvl1pPr>
            <a:lvl2pPr lvl="1" algn="l">
              <a:buNone/>
              <a:defRPr/>
            </a:lvl2pPr>
            <a:lvl3pPr lvl="2" algn="l">
              <a:buNone/>
              <a:defRPr/>
            </a:lvl3pPr>
            <a:lvl4pPr lvl="3" algn="l">
              <a:buNone/>
              <a:defRPr/>
            </a:lvl4pPr>
            <a:lvl5pPr lvl="4" algn="l">
              <a:buNone/>
              <a:defRPr/>
            </a:lvl5pPr>
            <a:lvl6pPr lvl="5" algn="l">
              <a:buNone/>
              <a:defRPr/>
            </a:lvl6pPr>
            <a:lvl7pPr lvl="6" algn="l">
              <a:buNone/>
              <a:defRPr/>
            </a:lvl7pPr>
            <a:lvl8pPr lvl="7" algn="l">
              <a:buNone/>
              <a:defRPr/>
            </a:lvl8pPr>
            <a:lvl9pPr lvl="8" algn="l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15525" y="2260775"/>
            <a:ext cx="4784400" cy="23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488950" rtl="0">
              <a:spcBef>
                <a:spcPts val="0"/>
              </a:spcBef>
              <a:spcAft>
                <a:spcPts val="0"/>
              </a:spcAft>
              <a:buSzPts val="4100"/>
              <a:buChar char="•"/>
              <a:defRPr sz="4100" b="1"/>
            </a:lvl1pPr>
            <a:lvl2pPr marL="914400" lvl="1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2pPr>
            <a:lvl3pPr marL="1371600" lvl="2" indent="-488950" rtl="0">
              <a:spcBef>
                <a:spcPts val="800"/>
              </a:spcBef>
              <a:spcAft>
                <a:spcPts val="0"/>
              </a:spcAft>
              <a:buSzPts val="4100"/>
              <a:buChar char="■"/>
              <a:defRPr sz="4100" b="1"/>
            </a:lvl3pPr>
            <a:lvl4pPr marL="1828800" lvl="3" indent="-488950" rtl="0">
              <a:spcBef>
                <a:spcPts val="800"/>
              </a:spcBef>
              <a:spcAft>
                <a:spcPts val="0"/>
              </a:spcAft>
              <a:buSzPts val="4100"/>
              <a:buChar char="●"/>
              <a:defRPr sz="4100" b="1"/>
            </a:lvl4pPr>
            <a:lvl5pPr marL="2286000" lvl="4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5pPr>
            <a:lvl6pPr marL="2743200" lvl="5" indent="-488950" rtl="0">
              <a:spcBef>
                <a:spcPts val="800"/>
              </a:spcBef>
              <a:spcAft>
                <a:spcPts val="0"/>
              </a:spcAft>
              <a:buSzPts val="4100"/>
              <a:buChar char="■"/>
              <a:defRPr sz="4100" b="1"/>
            </a:lvl6pPr>
            <a:lvl7pPr marL="3200400" lvl="6" indent="-488950" rtl="0">
              <a:spcBef>
                <a:spcPts val="800"/>
              </a:spcBef>
              <a:spcAft>
                <a:spcPts val="0"/>
              </a:spcAft>
              <a:buSzPts val="4100"/>
              <a:buChar char="●"/>
              <a:defRPr sz="4100" b="1"/>
            </a:lvl7pPr>
            <a:lvl8pPr marL="3657600" lvl="7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8pPr>
            <a:lvl9pPr marL="4114800" lvl="8" indent="-488950" rtl="0">
              <a:spcBef>
                <a:spcPts val="800"/>
              </a:spcBef>
              <a:spcAft>
                <a:spcPts val="800"/>
              </a:spcAft>
              <a:buSzPts val="4100"/>
              <a:buChar char="■"/>
              <a:defRPr sz="4100" b="1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515532" y="604394"/>
            <a:ext cx="537342" cy="5397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6549307" y="869192"/>
            <a:ext cx="1810639" cy="1810639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817581" y="2205888"/>
            <a:ext cx="1467171" cy="734205"/>
          </a:xfrm>
          <a:custGeom>
            <a:avLst/>
            <a:gdLst/>
            <a:ahLst/>
            <a:cxnLst/>
            <a:rect l="l" t="t" r="r" b="b"/>
            <a:pathLst>
              <a:path w="2934342" h="1468410" extrusionOk="0">
                <a:moveTo>
                  <a:pt x="2934342" y="0"/>
                </a:moveTo>
                <a:cubicBezTo>
                  <a:pt x="2934342" y="811099"/>
                  <a:pt x="2277030" y="1468411"/>
                  <a:pt x="1465931" y="1468411"/>
                </a:cubicBezTo>
                <a:cubicBezTo>
                  <a:pt x="654832" y="1468411"/>
                  <a:pt x="0" y="811099"/>
                  <a:pt x="0" y="0"/>
                </a:cubicBezTo>
                <a:lnTo>
                  <a:pt x="293434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97262" y="806038"/>
            <a:ext cx="173875" cy="1364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Georgia"/>
              </a:rPr>
              <a:t>”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6768900" cy="242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3162600" cy="24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122876" y="1967475"/>
            <a:ext cx="3162600" cy="24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2108700" cy="25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846689" y="1967475"/>
            <a:ext cx="2108700" cy="25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176777" y="1967475"/>
            <a:ext cx="2108700" cy="25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_ONLY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16600" y="1655400"/>
            <a:ext cx="3679200" cy="141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244527" y="379439"/>
            <a:ext cx="539646" cy="134912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516600" y="3066900"/>
            <a:ext cx="3679200" cy="26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516600" y="4406300"/>
            <a:ext cx="7772100" cy="3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6768900" cy="2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302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ctrTitle"/>
          </p:nvPr>
        </p:nvSpPr>
        <p:spPr>
          <a:xfrm>
            <a:off x="514350" y="1838325"/>
            <a:ext cx="34974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Building the Transfer Tool Box</a:t>
            </a:r>
            <a:endParaRPr dirty="0"/>
          </a:p>
        </p:txBody>
      </p:sp>
      <p:sp>
        <p:nvSpPr>
          <p:cNvPr id="60" name="Google Shape;60;p12"/>
          <p:cNvSpPr txBox="1"/>
          <p:nvPr/>
        </p:nvSpPr>
        <p:spPr>
          <a:xfrm>
            <a:off x="314628" y="4788300"/>
            <a:ext cx="3996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01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7924800" y="3924304"/>
            <a:ext cx="1219200" cy="1219196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7743768" y="-35879"/>
            <a:ext cx="1400232" cy="700707"/>
          </a:xfrm>
          <a:custGeom>
            <a:avLst/>
            <a:gdLst/>
            <a:ahLst/>
            <a:cxnLst/>
            <a:rect l="l" t="t" r="r" b="b"/>
            <a:pathLst>
              <a:path w="2800464" h="1401415" extrusionOk="0">
                <a:moveTo>
                  <a:pt x="2800465" y="0"/>
                </a:moveTo>
                <a:cubicBezTo>
                  <a:pt x="2800465" y="774093"/>
                  <a:pt x="2173142" y="1401416"/>
                  <a:pt x="1399049" y="1401416"/>
                </a:cubicBezTo>
                <a:cubicBezTo>
                  <a:pt x="624956" y="1401416"/>
                  <a:pt x="0" y="774093"/>
                  <a:pt x="0" y="0"/>
                </a:cubicBezTo>
                <a:lnTo>
                  <a:pt x="28004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7947" y="4404836"/>
            <a:ext cx="31868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Presented by the Iowa Association for College Admission Counseling – Transfer Committee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6"/>
          <p:cNvSpPr txBox="1">
            <a:spLocks noGrp="1"/>
          </p:cNvSpPr>
          <p:nvPr>
            <p:ph type="title"/>
          </p:nvPr>
        </p:nvSpPr>
        <p:spPr>
          <a:xfrm>
            <a:off x="394039" y="391315"/>
            <a:ext cx="7227632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Will I lose credits if </a:t>
            </a:r>
            <a:r>
              <a:rPr lang="en-US" dirty="0" smtClean="0"/>
              <a:t>I</a:t>
            </a:r>
            <a:r>
              <a:rPr lang="en" dirty="0" smtClean="0"/>
              <a:t> transfer?</a:t>
            </a:r>
            <a:endParaRPr dirty="0"/>
          </a:p>
        </p:txBody>
      </p:sp>
      <p:sp>
        <p:nvSpPr>
          <p:cNvPr id="723" name="Google Shape;723;p36"/>
          <p:cNvSpPr txBox="1">
            <a:spLocks noGrp="1"/>
          </p:cNvSpPr>
          <p:nvPr>
            <p:ph type="body" idx="1"/>
          </p:nvPr>
        </p:nvSpPr>
        <p:spPr>
          <a:xfrm>
            <a:off x="312917" y="1158417"/>
            <a:ext cx="7613328" cy="37732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fontAlgn="base"/>
            <a:r>
              <a:rPr lang="en-US" dirty="0" smtClean="0"/>
              <a:t>Reasons courses won’t transfer</a:t>
            </a:r>
          </a:p>
          <a:p>
            <a:pPr marL="742950" lvl="1" indent="-285750" fontAlgn="base"/>
            <a:r>
              <a:rPr lang="en-US" dirty="0"/>
              <a:t>F</a:t>
            </a:r>
            <a:r>
              <a:rPr lang="en-US" dirty="0" smtClean="0"/>
              <a:t>ailed/incomplete courses</a:t>
            </a:r>
            <a:endParaRPr lang="en-US" b="1" dirty="0" smtClean="0"/>
          </a:p>
          <a:p>
            <a:pPr marL="742950" lvl="1" indent="-285750" fontAlgn="base"/>
            <a:r>
              <a:rPr lang="en-US" dirty="0"/>
              <a:t>C</a:t>
            </a:r>
            <a:r>
              <a:rPr lang="en-US" dirty="0" smtClean="0"/>
              <a:t>ourse </a:t>
            </a:r>
            <a:r>
              <a:rPr lang="en-US" dirty="0"/>
              <a:t>wasn’t required for a </a:t>
            </a:r>
            <a:r>
              <a:rPr lang="en-US" dirty="0" smtClean="0"/>
              <a:t>degree</a:t>
            </a:r>
          </a:p>
          <a:p>
            <a:pPr marL="742950" lvl="1" indent="-285750" fontAlgn="base"/>
            <a:r>
              <a:rPr lang="en-US" dirty="0" smtClean="0"/>
              <a:t>Course </a:t>
            </a:r>
            <a:r>
              <a:rPr lang="en-US" dirty="0"/>
              <a:t>was taken more than </a:t>
            </a:r>
            <a:r>
              <a:rPr lang="en-US" dirty="0" smtClean="0"/>
              <a:t>once</a:t>
            </a:r>
          </a:p>
          <a:p>
            <a:pPr marL="742950" lvl="1" indent="-285750" fontAlgn="base"/>
            <a:r>
              <a:rPr lang="en-US" dirty="0" smtClean="0"/>
              <a:t>Course </a:t>
            </a:r>
            <a:r>
              <a:rPr lang="en-US" dirty="0"/>
              <a:t>was taken at an institution that wasn’t </a:t>
            </a:r>
            <a:r>
              <a:rPr lang="en-US" dirty="0" smtClean="0"/>
              <a:t>accredited</a:t>
            </a:r>
          </a:p>
          <a:p>
            <a:pPr marL="742950" lvl="1" indent="-285750" fontAlgn="base"/>
            <a:r>
              <a:rPr lang="en-US" dirty="0" smtClean="0"/>
              <a:t>Taken as </a:t>
            </a:r>
            <a:r>
              <a:rPr lang="en-US" dirty="0" smtClean="0"/>
              <a:t>Pass/Fail</a:t>
            </a:r>
            <a:endParaRPr lang="en-US" dirty="0" smtClean="0"/>
          </a:p>
          <a:p>
            <a:pPr marL="742950" lvl="1" indent="-285750" fontAlgn="base"/>
            <a:r>
              <a:rPr lang="en-US" dirty="0" smtClean="0"/>
              <a:t>Remedial </a:t>
            </a:r>
            <a:r>
              <a:rPr lang="en-US" dirty="0"/>
              <a:t>or developmental </a:t>
            </a:r>
            <a:r>
              <a:rPr lang="en-US" dirty="0" smtClean="0"/>
              <a:t>courses</a:t>
            </a:r>
          </a:p>
          <a:p>
            <a:pPr marL="742950" lvl="1" indent="-285750" fontAlgn="base"/>
            <a:r>
              <a:rPr lang="en-US" dirty="0" smtClean="0"/>
              <a:t>ESL </a:t>
            </a:r>
            <a:r>
              <a:rPr lang="en-US" dirty="0"/>
              <a:t>(generally no credit, or not applied towards </a:t>
            </a:r>
            <a:r>
              <a:rPr lang="en-US" dirty="0" smtClean="0"/>
              <a:t>degree)</a:t>
            </a:r>
          </a:p>
          <a:p>
            <a:pPr marL="742950" lvl="1" indent="-285750" fontAlgn="base"/>
            <a:r>
              <a:rPr lang="en-US" dirty="0" smtClean="0"/>
              <a:t>Sequenced </a:t>
            </a:r>
            <a:r>
              <a:rPr lang="en-US" dirty="0"/>
              <a:t>courses</a:t>
            </a:r>
          </a:p>
          <a:p>
            <a:pPr marL="0" indent="0" fontAlgn="base">
              <a:buNone/>
            </a:pPr>
            <a:r>
              <a:rPr lang="en-US" dirty="0"/>
              <a:t>	</a:t>
            </a:r>
            <a:endParaRPr lang="en-US" sz="2000" dirty="0"/>
          </a:p>
        </p:txBody>
      </p:sp>
      <p:sp>
        <p:nvSpPr>
          <p:cNvPr id="724" name="Google Shape;724;p36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725" name="Google Shape;725;p36"/>
          <p:cNvSpPr/>
          <p:nvPr/>
        </p:nvSpPr>
        <p:spPr>
          <a:xfrm>
            <a:off x="7973436" y="28238"/>
            <a:ext cx="1137488" cy="1137486"/>
          </a:xfrm>
          <a:custGeom>
            <a:avLst/>
            <a:gdLst/>
            <a:ahLst/>
            <a:cxnLst/>
            <a:rect l="l" t="t" r="r" b="b"/>
            <a:pathLst>
              <a:path w="2274977" h="2274971" extrusionOk="0">
                <a:moveTo>
                  <a:pt x="2274977" y="1013036"/>
                </a:moveTo>
                <a:lnTo>
                  <a:pt x="2274977" y="1013036"/>
                </a:lnTo>
                <a:lnTo>
                  <a:pt x="2274977" y="0"/>
                </a:lnTo>
                <a:lnTo>
                  <a:pt x="2274977" y="0"/>
                </a:lnTo>
                <a:cubicBezTo>
                  <a:pt x="1018536" y="0"/>
                  <a:pt x="0" y="1018530"/>
                  <a:pt x="0" y="2274971"/>
                </a:cubicBezTo>
                <a:lnTo>
                  <a:pt x="1013047" y="2274971"/>
                </a:lnTo>
                <a:cubicBezTo>
                  <a:pt x="1013047" y="1578027"/>
                  <a:pt x="1578038" y="1013036"/>
                  <a:pt x="2274977" y="10130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6"/>
          <p:cNvSpPr/>
          <p:nvPr/>
        </p:nvSpPr>
        <p:spPr>
          <a:xfrm>
            <a:off x="7269905" y="611994"/>
            <a:ext cx="1106170" cy="276543"/>
          </a:xfrm>
          <a:custGeom>
            <a:avLst/>
            <a:gdLst/>
            <a:ahLst/>
            <a:cxnLst/>
            <a:rect l="l" t="t" r="r" b="b"/>
            <a:pathLst>
              <a:path w="2212339" h="553085" extrusionOk="0">
                <a:moveTo>
                  <a:pt x="276542" y="0"/>
                </a:moveTo>
                <a:cubicBezTo>
                  <a:pt x="123753" y="0"/>
                  <a:pt x="0" y="123753"/>
                  <a:pt x="0" y="276543"/>
                </a:cubicBezTo>
                <a:cubicBezTo>
                  <a:pt x="0" y="429332"/>
                  <a:pt x="123753" y="553085"/>
                  <a:pt x="276542" y="553085"/>
                </a:cubicBezTo>
                <a:cubicBezTo>
                  <a:pt x="429332" y="553085"/>
                  <a:pt x="553085" y="429332"/>
                  <a:pt x="553085" y="276543"/>
                </a:cubicBezTo>
                <a:cubicBezTo>
                  <a:pt x="553085" y="123753"/>
                  <a:pt x="429332" y="0"/>
                  <a:pt x="276542" y="0"/>
                </a:cubicBezTo>
                <a:close/>
                <a:moveTo>
                  <a:pt x="1935797" y="0"/>
                </a:moveTo>
                <a:cubicBezTo>
                  <a:pt x="1783007" y="0"/>
                  <a:pt x="1659254" y="123753"/>
                  <a:pt x="1659254" y="276543"/>
                </a:cubicBezTo>
                <a:cubicBezTo>
                  <a:pt x="1659254" y="429332"/>
                  <a:pt x="1783007" y="553085"/>
                  <a:pt x="1935797" y="553085"/>
                </a:cubicBezTo>
                <a:cubicBezTo>
                  <a:pt x="2088586" y="553085"/>
                  <a:pt x="2212339" y="429332"/>
                  <a:pt x="2212339" y="276543"/>
                </a:cubicBezTo>
                <a:cubicBezTo>
                  <a:pt x="2212339" y="123753"/>
                  <a:pt x="2088586" y="0"/>
                  <a:pt x="1935797" y="0"/>
                </a:cubicBezTo>
                <a:close/>
                <a:moveTo>
                  <a:pt x="1106170" y="0"/>
                </a:moveTo>
                <a:cubicBezTo>
                  <a:pt x="953380" y="0"/>
                  <a:pt x="829627" y="123753"/>
                  <a:pt x="829627" y="276543"/>
                </a:cubicBezTo>
                <a:cubicBezTo>
                  <a:pt x="829627" y="429332"/>
                  <a:pt x="953380" y="553085"/>
                  <a:pt x="1106170" y="553085"/>
                </a:cubicBezTo>
                <a:cubicBezTo>
                  <a:pt x="1258959" y="553085"/>
                  <a:pt x="1382712" y="429332"/>
                  <a:pt x="1382712" y="276543"/>
                </a:cubicBezTo>
                <a:cubicBezTo>
                  <a:pt x="1382712" y="123753"/>
                  <a:pt x="1258959" y="0"/>
                  <a:pt x="11061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5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7"/>
          <p:cNvSpPr/>
          <p:nvPr/>
        </p:nvSpPr>
        <p:spPr>
          <a:xfrm>
            <a:off x="432338" y="963956"/>
            <a:ext cx="80550" cy="86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7"/>
          <p:cNvSpPr/>
          <p:nvPr/>
        </p:nvSpPr>
        <p:spPr>
          <a:xfrm>
            <a:off x="2824869" y="892499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7"/>
          <p:cNvSpPr/>
          <p:nvPr/>
        </p:nvSpPr>
        <p:spPr>
          <a:xfrm>
            <a:off x="5664058" y="930501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7"/>
          <p:cNvSpPr txBox="1">
            <a:spLocks noGrp="1"/>
          </p:cNvSpPr>
          <p:nvPr>
            <p:ph type="title"/>
          </p:nvPr>
        </p:nvSpPr>
        <p:spPr>
          <a:xfrm>
            <a:off x="514350" y="202327"/>
            <a:ext cx="8155032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Questions </a:t>
            </a:r>
            <a:r>
              <a:rPr lang="en" dirty="0" smtClean="0"/>
              <a:t>students </a:t>
            </a:r>
            <a:r>
              <a:rPr lang="en" dirty="0" smtClean="0"/>
              <a:t>should </a:t>
            </a:r>
            <a:r>
              <a:rPr lang="en" dirty="0" smtClean="0"/>
              <a:t>a</a:t>
            </a:r>
            <a:r>
              <a:rPr lang="en-US" dirty="0" smtClean="0"/>
              <a:t>s</a:t>
            </a:r>
            <a:r>
              <a:rPr lang="en" dirty="0" smtClean="0"/>
              <a:t>k: </a:t>
            </a:r>
            <a:endParaRPr dirty="0"/>
          </a:p>
        </p:txBody>
      </p:sp>
      <p:sp>
        <p:nvSpPr>
          <p:cNvPr id="449" name="Google Shape;449;p27"/>
          <p:cNvSpPr txBox="1">
            <a:spLocks noGrp="1"/>
          </p:cNvSpPr>
          <p:nvPr>
            <p:ph type="body" idx="1"/>
          </p:nvPr>
        </p:nvSpPr>
        <p:spPr>
          <a:xfrm>
            <a:off x="516600" y="1071656"/>
            <a:ext cx="2108700" cy="10227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40012"/>
              </a:lnSpc>
              <a:buNone/>
            </a:pPr>
            <a:r>
              <a:rPr lang="en-US" sz="1400" dirty="0"/>
              <a:t>If I transfer college credits, will I receive freshman or transfer scholarships?</a:t>
            </a:r>
          </a:p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27"/>
          <p:cNvSpPr txBox="1">
            <a:spLocks noGrp="1"/>
          </p:cNvSpPr>
          <p:nvPr>
            <p:ph type="body" idx="2"/>
          </p:nvPr>
        </p:nvSpPr>
        <p:spPr>
          <a:xfrm>
            <a:off x="2963961" y="1040189"/>
            <a:ext cx="2700097" cy="12307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40012"/>
              </a:lnSpc>
              <a:buNone/>
            </a:pPr>
            <a:r>
              <a:rPr lang="en-US" sz="1400" dirty="0"/>
              <a:t>Can I take college courses the summer between high school graduation and entering the institution and still be considered an incoming freshman?</a:t>
            </a:r>
          </a:p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1" name="Google Shape;451;p27"/>
          <p:cNvSpPr txBox="1">
            <a:spLocks noGrp="1"/>
          </p:cNvSpPr>
          <p:nvPr>
            <p:ph type="body" idx="3"/>
          </p:nvPr>
        </p:nvSpPr>
        <p:spPr>
          <a:xfrm>
            <a:off x="5912978" y="1050131"/>
            <a:ext cx="2108700" cy="9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40012"/>
              </a:lnSpc>
              <a:buNone/>
            </a:pPr>
            <a:r>
              <a:rPr lang="en-US" sz="1400" dirty="0"/>
              <a:t>Would it be beneficial to receive my Liberal Arts AA/AS Degree before transferring?</a:t>
            </a:r>
          </a:p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2" name="Google Shape;452;p27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53" name="Google Shape;453;p27"/>
          <p:cNvSpPr/>
          <p:nvPr/>
        </p:nvSpPr>
        <p:spPr>
          <a:xfrm>
            <a:off x="385529" y="2614539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7"/>
          <p:cNvSpPr/>
          <p:nvPr/>
        </p:nvSpPr>
        <p:spPr>
          <a:xfrm>
            <a:off x="2820241" y="2614539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7"/>
          <p:cNvSpPr txBox="1">
            <a:spLocks noGrp="1"/>
          </p:cNvSpPr>
          <p:nvPr>
            <p:ph type="body" idx="1"/>
          </p:nvPr>
        </p:nvSpPr>
        <p:spPr>
          <a:xfrm>
            <a:off x="526901" y="2726488"/>
            <a:ext cx="2127368" cy="11913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40012"/>
              </a:lnSpc>
              <a:buNone/>
            </a:pPr>
            <a:r>
              <a:rPr lang="en-US" sz="1400" dirty="0"/>
              <a:t>How will the courses I have taken transfer into my respective program/major?</a:t>
            </a:r>
          </a:p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7" name="Google Shape;457;p27"/>
          <p:cNvSpPr txBox="1">
            <a:spLocks noGrp="1"/>
          </p:cNvSpPr>
          <p:nvPr>
            <p:ph type="body" idx="2"/>
          </p:nvPr>
        </p:nvSpPr>
        <p:spPr>
          <a:xfrm>
            <a:off x="3029271" y="2726488"/>
            <a:ext cx="2108700" cy="9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What are the foreign language requirements? (Transfer vs. Freshman)</a:t>
            </a:r>
            <a:endParaRPr sz="1400" dirty="0"/>
          </a:p>
        </p:txBody>
      </p:sp>
      <p:sp>
        <p:nvSpPr>
          <p:cNvPr id="458" name="Google Shape;458;p27"/>
          <p:cNvSpPr txBox="1">
            <a:spLocks noGrp="1"/>
          </p:cNvSpPr>
          <p:nvPr>
            <p:ph type="body" idx="3"/>
          </p:nvPr>
        </p:nvSpPr>
        <p:spPr>
          <a:xfrm>
            <a:off x="5839918" y="2726488"/>
            <a:ext cx="2181760" cy="11498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>
              <a:buNone/>
            </a:pPr>
            <a:r>
              <a:rPr lang="en-US" sz="1400" dirty="0"/>
              <a:t>Does my college GPA transfer</a:t>
            </a:r>
            <a:r>
              <a:rPr lang="en-US" sz="1400" dirty="0" smtClean="0"/>
              <a:t>?  (GPA requirements College vs. Program )</a:t>
            </a:r>
            <a:endParaRPr lang="en-US" sz="1400" dirty="0"/>
          </a:p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447;p27"/>
          <p:cNvSpPr/>
          <p:nvPr/>
        </p:nvSpPr>
        <p:spPr>
          <a:xfrm>
            <a:off x="5664058" y="2586845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912978" y="3917877"/>
            <a:ext cx="18059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12"/>
              </a:lnSpc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Barlow" panose="020B0604020202020204" charset="0"/>
              </a:rPr>
              <a:t>If I enter the military after high school, can I enroll as a freshman later? </a:t>
            </a:r>
          </a:p>
          <a:p>
            <a:pPr marL="0" indent="0">
              <a:lnSpc>
                <a:spcPct val="140012"/>
              </a:lnSpc>
              <a:buNone/>
            </a:pPr>
            <a:endParaRPr lang="en-US" dirty="0"/>
          </a:p>
        </p:txBody>
      </p:sp>
      <p:sp>
        <p:nvSpPr>
          <p:cNvPr id="19" name="Google Shape;447;p27"/>
          <p:cNvSpPr/>
          <p:nvPr/>
        </p:nvSpPr>
        <p:spPr>
          <a:xfrm>
            <a:off x="2860591" y="3944438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036858" y="3948678"/>
            <a:ext cx="1559992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12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Barlow" panose="020B0604020202020204" charset="0"/>
              </a:rPr>
              <a:t>Are ACT/SAT scores required if I transfer?</a:t>
            </a:r>
            <a:endParaRPr lang="en-US" dirty="0">
              <a:solidFill>
                <a:schemeClr val="tx1">
                  <a:lumMod val="75000"/>
                </a:schemeClr>
              </a:solidFill>
              <a:latin typeface="Barlow" panose="020B0604020202020204" charset="0"/>
            </a:endParaRPr>
          </a:p>
        </p:txBody>
      </p:sp>
      <p:sp>
        <p:nvSpPr>
          <p:cNvPr id="21" name="Google Shape;453;p27"/>
          <p:cNvSpPr/>
          <p:nvPr/>
        </p:nvSpPr>
        <p:spPr>
          <a:xfrm>
            <a:off x="432338" y="3944438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66229" y="3972166"/>
            <a:ext cx="2439339" cy="957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40012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Barlow" panose="020B0604020202020204" charset="0"/>
              </a:rPr>
              <a:t>What is the time it takes to complete a degree after transferring? </a:t>
            </a:r>
            <a:endParaRPr lang="en-US" dirty="0">
              <a:solidFill>
                <a:schemeClr val="tx1"/>
              </a:solidFill>
              <a:latin typeface="Barlow" panose="020B0604020202020204" charset="0"/>
            </a:endParaRPr>
          </a:p>
        </p:txBody>
      </p:sp>
      <p:grpSp>
        <p:nvGrpSpPr>
          <p:cNvPr id="23" name="Google Shape;409;p26"/>
          <p:cNvGrpSpPr/>
          <p:nvPr/>
        </p:nvGrpSpPr>
        <p:grpSpPr>
          <a:xfrm>
            <a:off x="8487851" y="143955"/>
            <a:ext cx="436924" cy="598484"/>
            <a:chOff x="11466894" y="6194425"/>
            <a:chExt cx="873847" cy="1196968"/>
          </a:xfrm>
        </p:grpSpPr>
        <p:sp>
          <p:nvSpPr>
            <p:cNvPr id="24" name="Google Shape;410;p26"/>
            <p:cNvSpPr/>
            <p:nvPr/>
          </p:nvSpPr>
          <p:spPr>
            <a:xfrm>
              <a:off x="11466894" y="6194425"/>
              <a:ext cx="725307" cy="724405"/>
            </a:xfrm>
            <a:custGeom>
              <a:avLst/>
              <a:gdLst/>
              <a:ahLst/>
              <a:cxnLst/>
              <a:rect l="l" t="t" r="r" b="b"/>
              <a:pathLst>
                <a:path w="725307" h="724405" extrusionOk="0">
                  <a:moveTo>
                    <a:pt x="725307" y="362203"/>
                  </a:moveTo>
                  <a:cubicBezTo>
                    <a:pt x="725307" y="562242"/>
                    <a:pt x="562942" y="724406"/>
                    <a:pt x="362654" y="724406"/>
                  </a:cubicBezTo>
                  <a:cubicBezTo>
                    <a:pt x="162366" y="724406"/>
                    <a:pt x="0" y="562242"/>
                    <a:pt x="0" y="362203"/>
                  </a:cubicBezTo>
                  <a:cubicBezTo>
                    <a:pt x="0" y="162164"/>
                    <a:pt x="162366" y="0"/>
                    <a:pt x="362654" y="0"/>
                  </a:cubicBezTo>
                  <a:cubicBezTo>
                    <a:pt x="562942" y="0"/>
                    <a:pt x="725307" y="162164"/>
                    <a:pt x="725307" y="362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11;p26"/>
            <p:cNvSpPr/>
            <p:nvPr/>
          </p:nvSpPr>
          <p:spPr>
            <a:xfrm>
              <a:off x="11480271" y="6204520"/>
              <a:ext cx="860470" cy="1114920"/>
            </a:xfrm>
            <a:custGeom>
              <a:avLst/>
              <a:gdLst/>
              <a:ahLst/>
              <a:cxnLst/>
              <a:rect l="l" t="t" r="r" b="b"/>
              <a:pathLst>
                <a:path w="860470" h="1114920" extrusionOk="0">
                  <a:moveTo>
                    <a:pt x="634217" y="1114921"/>
                  </a:moveTo>
                  <a:lnTo>
                    <a:pt x="226231" y="1114921"/>
                  </a:lnTo>
                  <a:cubicBezTo>
                    <a:pt x="219302" y="1114921"/>
                    <a:pt x="213684" y="1109310"/>
                    <a:pt x="213684" y="1102389"/>
                  </a:cubicBezTo>
                  <a:lnTo>
                    <a:pt x="213684" y="869735"/>
                  </a:lnTo>
                  <a:cubicBezTo>
                    <a:pt x="213684" y="829632"/>
                    <a:pt x="195120" y="791896"/>
                    <a:pt x="162754" y="766209"/>
                  </a:cubicBezTo>
                  <a:cubicBezTo>
                    <a:pt x="46643" y="674058"/>
                    <a:pt x="-13274" y="530691"/>
                    <a:pt x="2483" y="382699"/>
                  </a:cubicBezTo>
                  <a:cubicBezTo>
                    <a:pt x="24147" y="179281"/>
                    <a:pt x="194888" y="15220"/>
                    <a:pt x="399649" y="1073"/>
                  </a:cubicBezTo>
                  <a:cubicBezTo>
                    <a:pt x="520404" y="-7280"/>
                    <a:pt x="635577" y="33356"/>
                    <a:pt x="723701" y="115497"/>
                  </a:cubicBezTo>
                  <a:cubicBezTo>
                    <a:pt x="810618" y="196505"/>
                    <a:pt x="860470" y="311040"/>
                    <a:pt x="860470" y="429723"/>
                  </a:cubicBezTo>
                  <a:cubicBezTo>
                    <a:pt x="860470" y="561683"/>
                    <a:pt x="800981" y="684454"/>
                    <a:pt x="697265" y="766552"/>
                  </a:cubicBezTo>
                  <a:cubicBezTo>
                    <a:pt x="665168" y="791957"/>
                    <a:pt x="646764" y="829558"/>
                    <a:pt x="646764" y="869711"/>
                  </a:cubicBezTo>
                  <a:lnTo>
                    <a:pt x="646764" y="1102389"/>
                  </a:lnTo>
                  <a:cubicBezTo>
                    <a:pt x="646764" y="1109310"/>
                    <a:pt x="641146" y="1114921"/>
                    <a:pt x="634217" y="1114921"/>
                  </a:cubicBezTo>
                  <a:close/>
                  <a:moveTo>
                    <a:pt x="238778" y="1089858"/>
                  </a:moveTo>
                  <a:lnTo>
                    <a:pt x="621669" y="1089858"/>
                  </a:lnTo>
                  <a:lnTo>
                    <a:pt x="621669" y="869711"/>
                  </a:lnTo>
                  <a:cubicBezTo>
                    <a:pt x="621669" y="821861"/>
                    <a:pt x="643541" y="777101"/>
                    <a:pt x="681679" y="746910"/>
                  </a:cubicBezTo>
                  <a:cubicBezTo>
                    <a:pt x="779355" y="669591"/>
                    <a:pt x="835376" y="553980"/>
                    <a:pt x="835376" y="429723"/>
                  </a:cubicBezTo>
                  <a:cubicBezTo>
                    <a:pt x="835376" y="317960"/>
                    <a:pt x="788434" y="210108"/>
                    <a:pt x="706577" y="133817"/>
                  </a:cubicBezTo>
                  <a:cubicBezTo>
                    <a:pt x="623605" y="56486"/>
                    <a:pt x="515312" y="18267"/>
                    <a:pt x="401377" y="26075"/>
                  </a:cubicBezTo>
                  <a:cubicBezTo>
                    <a:pt x="208587" y="39396"/>
                    <a:pt x="47832" y="193850"/>
                    <a:pt x="27443" y="385354"/>
                  </a:cubicBezTo>
                  <a:cubicBezTo>
                    <a:pt x="12598" y="524762"/>
                    <a:pt x="69018" y="659801"/>
                    <a:pt x="178364" y="746592"/>
                  </a:cubicBezTo>
                  <a:cubicBezTo>
                    <a:pt x="216759" y="777058"/>
                    <a:pt x="238778" y="821940"/>
                    <a:pt x="238778" y="869735"/>
                  </a:cubicBezTo>
                  <a:lnTo>
                    <a:pt x="238778" y="10898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12;p26"/>
            <p:cNvSpPr/>
            <p:nvPr/>
          </p:nvSpPr>
          <p:spPr>
            <a:xfrm>
              <a:off x="11748561" y="7294378"/>
              <a:ext cx="317765" cy="97015"/>
            </a:xfrm>
            <a:custGeom>
              <a:avLst/>
              <a:gdLst/>
              <a:ahLst/>
              <a:cxnLst/>
              <a:rect l="l" t="t" r="r" b="b"/>
              <a:pathLst>
                <a:path w="317765" h="97015" extrusionOk="0">
                  <a:moveTo>
                    <a:pt x="158880" y="97016"/>
                  </a:moveTo>
                  <a:cubicBezTo>
                    <a:pt x="69788" y="97016"/>
                    <a:pt x="0" y="59904"/>
                    <a:pt x="0" y="12532"/>
                  </a:cubicBezTo>
                  <a:cubicBezTo>
                    <a:pt x="0" y="5611"/>
                    <a:pt x="5618" y="0"/>
                    <a:pt x="12547" y="0"/>
                  </a:cubicBezTo>
                  <a:cubicBezTo>
                    <a:pt x="19476" y="0"/>
                    <a:pt x="25094" y="5611"/>
                    <a:pt x="25094" y="12532"/>
                  </a:cubicBezTo>
                  <a:cubicBezTo>
                    <a:pt x="25094" y="40636"/>
                    <a:pt x="80037" y="71953"/>
                    <a:pt x="158880" y="71953"/>
                  </a:cubicBezTo>
                  <a:cubicBezTo>
                    <a:pt x="237722" y="71953"/>
                    <a:pt x="292672" y="40636"/>
                    <a:pt x="292672" y="12532"/>
                  </a:cubicBezTo>
                  <a:cubicBezTo>
                    <a:pt x="292672" y="5611"/>
                    <a:pt x="298290" y="0"/>
                    <a:pt x="305219" y="0"/>
                  </a:cubicBezTo>
                  <a:cubicBezTo>
                    <a:pt x="312148" y="0"/>
                    <a:pt x="317766" y="5611"/>
                    <a:pt x="317766" y="12532"/>
                  </a:cubicBezTo>
                  <a:cubicBezTo>
                    <a:pt x="317766" y="59904"/>
                    <a:pt x="247972" y="97016"/>
                    <a:pt x="158880" y="970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13;p26"/>
            <p:cNvSpPr/>
            <p:nvPr/>
          </p:nvSpPr>
          <p:spPr>
            <a:xfrm>
              <a:off x="11645390" y="7026774"/>
              <a:ext cx="530215" cy="60012"/>
            </a:xfrm>
            <a:custGeom>
              <a:avLst/>
              <a:gdLst/>
              <a:ahLst/>
              <a:cxnLst/>
              <a:rect l="l" t="t" r="r" b="b"/>
              <a:pathLst>
                <a:path w="530215" h="60012" extrusionOk="0">
                  <a:moveTo>
                    <a:pt x="12535" y="60013"/>
                  </a:moveTo>
                  <a:cubicBezTo>
                    <a:pt x="5998" y="60013"/>
                    <a:pt x="490" y="54959"/>
                    <a:pt x="30" y="48350"/>
                  </a:cubicBezTo>
                  <a:cubicBezTo>
                    <a:pt x="-447" y="41442"/>
                    <a:pt x="4766" y="35458"/>
                    <a:pt x="11677" y="34980"/>
                  </a:cubicBezTo>
                  <a:lnTo>
                    <a:pt x="516799" y="23"/>
                  </a:lnTo>
                  <a:cubicBezTo>
                    <a:pt x="523912" y="-387"/>
                    <a:pt x="529708" y="4759"/>
                    <a:pt x="530185" y="11655"/>
                  </a:cubicBezTo>
                  <a:cubicBezTo>
                    <a:pt x="530663" y="18563"/>
                    <a:pt x="525450" y="24548"/>
                    <a:pt x="518539" y="25025"/>
                  </a:cubicBezTo>
                  <a:lnTo>
                    <a:pt x="13417" y="59982"/>
                  </a:lnTo>
                  <a:cubicBezTo>
                    <a:pt x="13117" y="60001"/>
                    <a:pt x="12823" y="60013"/>
                    <a:pt x="12535" y="60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414;p26"/>
            <p:cNvSpPr/>
            <p:nvPr/>
          </p:nvSpPr>
          <p:spPr>
            <a:xfrm>
              <a:off x="11645390" y="7106931"/>
              <a:ext cx="530215" cy="60008"/>
            </a:xfrm>
            <a:custGeom>
              <a:avLst/>
              <a:gdLst/>
              <a:ahLst/>
              <a:cxnLst/>
              <a:rect l="l" t="t" r="r" b="b"/>
              <a:pathLst>
                <a:path w="530215" h="60008" extrusionOk="0">
                  <a:moveTo>
                    <a:pt x="12535" y="60008"/>
                  </a:moveTo>
                  <a:cubicBezTo>
                    <a:pt x="5998" y="60008"/>
                    <a:pt x="490" y="54954"/>
                    <a:pt x="30" y="48345"/>
                  </a:cubicBezTo>
                  <a:cubicBezTo>
                    <a:pt x="-447" y="41437"/>
                    <a:pt x="4766" y="35453"/>
                    <a:pt x="11677" y="34975"/>
                  </a:cubicBezTo>
                  <a:lnTo>
                    <a:pt x="516799" y="18"/>
                  </a:lnTo>
                  <a:cubicBezTo>
                    <a:pt x="523912" y="-343"/>
                    <a:pt x="529708" y="4748"/>
                    <a:pt x="530185" y="11650"/>
                  </a:cubicBezTo>
                  <a:cubicBezTo>
                    <a:pt x="530663" y="18558"/>
                    <a:pt x="525450" y="24543"/>
                    <a:pt x="518539" y="25020"/>
                  </a:cubicBezTo>
                  <a:lnTo>
                    <a:pt x="13417" y="59977"/>
                  </a:lnTo>
                  <a:cubicBezTo>
                    <a:pt x="13117" y="59996"/>
                    <a:pt x="12823" y="60008"/>
                    <a:pt x="12535" y="600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15;p26"/>
            <p:cNvSpPr/>
            <p:nvPr/>
          </p:nvSpPr>
          <p:spPr>
            <a:xfrm>
              <a:off x="11645390" y="7187072"/>
              <a:ext cx="530215" cy="60024"/>
            </a:xfrm>
            <a:custGeom>
              <a:avLst/>
              <a:gdLst/>
              <a:ahLst/>
              <a:cxnLst/>
              <a:rect l="l" t="t" r="r" b="b"/>
              <a:pathLst>
                <a:path w="530215" h="60024" extrusionOk="0">
                  <a:moveTo>
                    <a:pt x="12535" y="60024"/>
                  </a:moveTo>
                  <a:cubicBezTo>
                    <a:pt x="5998" y="60024"/>
                    <a:pt x="490" y="54970"/>
                    <a:pt x="30" y="48362"/>
                  </a:cubicBezTo>
                  <a:cubicBezTo>
                    <a:pt x="-447" y="41453"/>
                    <a:pt x="4766" y="35469"/>
                    <a:pt x="11677" y="34992"/>
                  </a:cubicBezTo>
                  <a:lnTo>
                    <a:pt x="516799" y="28"/>
                  </a:lnTo>
                  <a:cubicBezTo>
                    <a:pt x="523912" y="-431"/>
                    <a:pt x="529708" y="4764"/>
                    <a:pt x="530185" y="11660"/>
                  </a:cubicBezTo>
                  <a:cubicBezTo>
                    <a:pt x="530663" y="18569"/>
                    <a:pt x="525450" y="24553"/>
                    <a:pt x="518539" y="25030"/>
                  </a:cubicBezTo>
                  <a:lnTo>
                    <a:pt x="13417" y="59994"/>
                  </a:lnTo>
                  <a:cubicBezTo>
                    <a:pt x="13117" y="60012"/>
                    <a:pt x="12823" y="60024"/>
                    <a:pt x="12535" y="60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447;p27"/>
          <p:cNvSpPr/>
          <p:nvPr/>
        </p:nvSpPr>
        <p:spPr>
          <a:xfrm>
            <a:off x="5699186" y="3944438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49836"/>
              </p:ext>
            </p:extLst>
          </p:nvPr>
        </p:nvGraphicFramePr>
        <p:xfrm>
          <a:off x="467249" y="90436"/>
          <a:ext cx="8410470" cy="4657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4344">
                  <a:extLst>
                    <a:ext uri="{9D8B030D-6E8A-4147-A177-3AD203B41FA5}">
                      <a16:colId xmlns:a16="http://schemas.microsoft.com/office/drawing/2014/main" val="4105195458"/>
                    </a:ext>
                  </a:extLst>
                </a:gridCol>
                <a:gridCol w="2562294">
                  <a:extLst>
                    <a:ext uri="{9D8B030D-6E8A-4147-A177-3AD203B41FA5}">
                      <a16:colId xmlns:a16="http://schemas.microsoft.com/office/drawing/2014/main" val="633114756"/>
                    </a:ext>
                  </a:extLst>
                </a:gridCol>
                <a:gridCol w="1621369">
                  <a:extLst>
                    <a:ext uri="{9D8B030D-6E8A-4147-A177-3AD203B41FA5}">
                      <a16:colId xmlns:a16="http://schemas.microsoft.com/office/drawing/2014/main" val="594510357"/>
                    </a:ext>
                  </a:extLst>
                </a:gridCol>
                <a:gridCol w="1662463">
                  <a:extLst>
                    <a:ext uri="{9D8B030D-6E8A-4147-A177-3AD203B41FA5}">
                      <a16:colId xmlns:a16="http://schemas.microsoft.com/office/drawing/2014/main" val="68373355"/>
                    </a:ext>
                  </a:extLst>
                </a:gridCol>
              </a:tblGrid>
              <a:tr h="4788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School Course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DMACC Course Name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DMACC Course 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ISU Transfer Course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89260596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Accounting II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Accounting Fundamentals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ACC 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ACCT 1T (elective)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85794679"/>
                  </a:ext>
                </a:extLst>
              </a:tr>
              <a:tr h="4788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Bus and Personal Marketing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Career Development Skills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ADM 221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career tech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20450202"/>
                  </a:ext>
                </a:extLst>
              </a:tr>
              <a:tr h="239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Intro to Horticulture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Soil Fertility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AGH 106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HORT 221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23046258"/>
                  </a:ext>
                </a:extLst>
              </a:tr>
              <a:tr h="443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Computer Aided Drafting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Architectural Drafting 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ARC 114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career tech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81546627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Drafting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Intro to Comp Aided Drafting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CAD 119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career tech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30925"/>
                  </a:ext>
                </a:extLst>
              </a:tr>
              <a:tr h="443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Advanced Composition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Composition 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ENG 105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ENGL 150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20902252"/>
                  </a:ext>
                </a:extLst>
              </a:tr>
              <a:tr h="443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Environmental Science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Environmental Science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ENV 115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BIOL 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68894138"/>
                  </a:ext>
                </a:extLst>
              </a:tr>
              <a:tr h="239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Math for Liberal Arts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Math for Liberal Arts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MAT 110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MATH 105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9643015"/>
                  </a:ext>
                </a:extLst>
              </a:tr>
              <a:tr h="239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Finite Mathematic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Finite Mathematics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MAT 141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MATH 104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19507039"/>
                  </a:ext>
                </a:extLst>
              </a:tr>
              <a:tr h="239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Statistics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Elementary Statistics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MAT 157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 101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2480033"/>
                  </a:ext>
                </a:extLst>
              </a:tr>
              <a:tr h="6007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Funding</a:t>
                      </a:r>
                      <a:r>
                        <a:rPr lang="en-US" sz="1600" baseline="0" dirty="0" smtClean="0">
                          <a:effectLst/>
                        </a:rPr>
                        <a:t> of </a:t>
                      </a:r>
                      <a:r>
                        <a:rPr lang="en-US" sz="1600" dirty="0" smtClean="0">
                          <a:effectLst/>
                        </a:rPr>
                        <a:t>Web </a:t>
                      </a:r>
                      <a:r>
                        <a:rPr lang="en-US" sz="1600" dirty="0">
                          <a:effectLst/>
                        </a:rPr>
                        <a:t>Programming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Intro to HTML &amp; CSS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WDV 101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career tech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38101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3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554928" y="1733775"/>
            <a:ext cx="674700" cy="67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8346046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is the best transfer option for students? </a:t>
            </a:r>
            <a:endParaRPr dirty="0"/>
          </a:p>
        </p:txBody>
      </p:sp>
      <p:sp>
        <p:nvSpPr>
          <p:cNvPr id="122" name="Google Shape;122;p16"/>
          <p:cNvSpPr txBox="1"/>
          <p:nvPr/>
        </p:nvSpPr>
        <p:spPr>
          <a:xfrm>
            <a:off x="1486639" y="1733775"/>
            <a:ext cx="392190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12"/>
              </a:lnSpc>
            </a:pPr>
            <a:r>
              <a:rPr lang="en-US" sz="1600" dirty="0">
                <a:latin typeface="Barlow" panose="020B0604020202020204" charset="0"/>
              </a:rPr>
              <a:t>Complete AA/AS Degree at a Community </a:t>
            </a:r>
            <a:r>
              <a:rPr lang="en-US" sz="1600" dirty="0" smtClean="0">
                <a:latin typeface="Barlow" panose="020B0604020202020204" charset="0"/>
              </a:rPr>
              <a:t>College</a:t>
            </a:r>
            <a:endParaRPr lang="en-US" sz="1600" dirty="0">
              <a:latin typeface="Barlow" panose="020B0604020202020204" charset="0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1486639" y="2880287"/>
            <a:ext cx="392190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1"/>
                </a:solidFill>
                <a:latin typeface="Barlow" panose="020B0604020202020204" charset="0"/>
                <a:ea typeface="Barlow Medium"/>
                <a:cs typeface="Barlow Medium"/>
                <a:sym typeface="Barlow Medium"/>
              </a:rPr>
              <a:t>Transfer credit directly from high school to another institution</a:t>
            </a:r>
            <a:endParaRPr sz="700" dirty="0">
              <a:solidFill>
                <a:schemeClr val="dk1"/>
              </a:solidFill>
              <a:latin typeface="Barlow" panose="020B0604020202020204" charset="0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554928" y="2847069"/>
            <a:ext cx="755856" cy="755856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9"/>
          <p:cNvGrpSpPr/>
          <p:nvPr/>
        </p:nvGrpSpPr>
        <p:grpSpPr>
          <a:xfrm>
            <a:off x="513142" y="-90359"/>
            <a:ext cx="1908216" cy="5225404"/>
            <a:chOff x="1026284" y="-180719"/>
            <a:chExt cx="3816432" cy="10450808"/>
          </a:xfrm>
        </p:grpSpPr>
        <p:sp>
          <p:nvSpPr>
            <p:cNvPr id="147" name="Google Shape;147;p19"/>
            <p:cNvSpPr/>
            <p:nvPr/>
          </p:nvSpPr>
          <p:spPr>
            <a:xfrm>
              <a:off x="1026284" y="-180719"/>
              <a:ext cx="3814476" cy="10450808"/>
            </a:xfrm>
            <a:custGeom>
              <a:avLst/>
              <a:gdLst/>
              <a:ahLst/>
              <a:cxnLst/>
              <a:rect l="l" t="t" r="r" b="b"/>
              <a:pathLst>
                <a:path w="10450619" h="10450808" extrusionOk="0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033531" y="9306856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033531" y="835811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033531" y="7409283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1033531" y="6460545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1033531" y="551180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033531" y="456306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033531" y="3614330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033531" y="2665592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033531" y="171675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033531" y="768019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482126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872543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2923726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97500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2707392" y="395666"/>
            <a:ext cx="6155254" cy="11266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Optimizing your </a:t>
            </a:r>
            <a:r>
              <a:rPr lang="en-US" dirty="0" smtClean="0"/>
              <a:t>transfer credit </a:t>
            </a:r>
            <a:r>
              <a:rPr lang="en-US" dirty="0" smtClean="0"/>
              <a:t>experience</a:t>
            </a:r>
            <a:endParaRPr dirty="0"/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1"/>
          </p:nvPr>
        </p:nvSpPr>
        <p:spPr>
          <a:xfrm>
            <a:off x="2707392" y="1803180"/>
            <a:ext cx="5838731" cy="28541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Cross </a:t>
            </a:r>
            <a:r>
              <a:rPr lang="en-US" sz="2000" dirty="0" smtClean="0"/>
              <a:t>enrollment</a:t>
            </a:r>
            <a:endParaRPr lang="en-US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/>
              <a:t>Articulation </a:t>
            </a:r>
            <a:r>
              <a:rPr lang="en-US" sz="2000" dirty="0"/>
              <a:t>agreements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Reverse </a:t>
            </a:r>
            <a:r>
              <a:rPr lang="en-US" sz="2000" dirty="0" smtClean="0"/>
              <a:t>transfer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/>
              <a:t>PTK</a:t>
            </a: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165" name="Google Shape;165;p19"/>
          <p:cNvSpPr/>
          <p:nvPr/>
        </p:nvSpPr>
        <p:spPr>
          <a:xfrm>
            <a:off x="1563185" y="3363592"/>
            <a:ext cx="1268700" cy="118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369100" y="1294000"/>
            <a:ext cx="1280160" cy="1280156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6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Availble </a:t>
            </a:r>
            <a:r>
              <a:rPr lang="en" dirty="0" smtClean="0"/>
              <a:t>resources</a:t>
            </a:r>
            <a:endParaRPr dirty="0"/>
          </a:p>
        </p:txBody>
      </p:sp>
      <p:sp>
        <p:nvSpPr>
          <p:cNvPr id="723" name="Google Shape;723;p36"/>
          <p:cNvSpPr txBox="1">
            <a:spLocks noGrp="1"/>
          </p:cNvSpPr>
          <p:nvPr>
            <p:ph type="body" idx="1"/>
          </p:nvPr>
        </p:nvSpPr>
        <p:spPr>
          <a:xfrm>
            <a:off x="438521" y="1500062"/>
            <a:ext cx="3781786" cy="22881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2000" dirty="0" err="1"/>
              <a:t>myDMACC</a:t>
            </a:r>
            <a:r>
              <a:rPr lang="en-US" sz="2000" dirty="0"/>
              <a:t> and </a:t>
            </a:r>
            <a:r>
              <a:rPr lang="en-US" sz="2000" dirty="0" err="1"/>
              <a:t>DegreeWorks</a:t>
            </a:r>
            <a:endParaRPr lang="en-US" sz="2000" dirty="0"/>
          </a:p>
          <a:p>
            <a:pPr lvl="0"/>
            <a:r>
              <a:rPr lang="en-US" sz="2000" dirty="0"/>
              <a:t>Academic Advisor</a:t>
            </a:r>
          </a:p>
          <a:p>
            <a:pPr lvl="0"/>
            <a:r>
              <a:rPr lang="en-US" sz="2000" dirty="0"/>
              <a:t>Courses offered at your high school</a:t>
            </a:r>
          </a:p>
          <a:p>
            <a:r>
              <a:rPr lang="en-US" sz="2000" dirty="0"/>
              <a:t>Transfer equivalency guides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dirty="0"/>
          </a:p>
        </p:txBody>
      </p:sp>
      <p:sp>
        <p:nvSpPr>
          <p:cNvPr id="724" name="Google Shape;724;p36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725" name="Google Shape;725;p36"/>
          <p:cNvSpPr/>
          <p:nvPr/>
        </p:nvSpPr>
        <p:spPr>
          <a:xfrm>
            <a:off x="7973436" y="28238"/>
            <a:ext cx="1137488" cy="1137486"/>
          </a:xfrm>
          <a:custGeom>
            <a:avLst/>
            <a:gdLst/>
            <a:ahLst/>
            <a:cxnLst/>
            <a:rect l="l" t="t" r="r" b="b"/>
            <a:pathLst>
              <a:path w="2274977" h="2274971" extrusionOk="0">
                <a:moveTo>
                  <a:pt x="2274977" y="1013036"/>
                </a:moveTo>
                <a:lnTo>
                  <a:pt x="2274977" y="1013036"/>
                </a:lnTo>
                <a:lnTo>
                  <a:pt x="2274977" y="0"/>
                </a:lnTo>
                <a:lnTo>
                  <a:pt x="2274977" y="0"/>
                </a:lnTo>
                <a:cubicBezTo>
                  <a:pt x="1018536" y="0"/>
                  <a:pt x="0" y="1018530"/>
                  <a:pt x="0" y="2274971"/>
                </a:cubicBezTo>
                <a:lnTo>
                  <a:pt x="1013047" y="2274971"/>
                </a:lnTo>
                <a:cubicBezTo>
                  <a:pt x="1013047" y="1578027"/>
                  <a:pt x="1578038" y="1013036"/>
                  <a:pt x="2274977" y="10130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6"/>
          <p:cNvSpPr/>
          <p:nvPr/>
        </p:nvSpPr>
        <p:spPr>
          <a:xfrm>
            <a:off x="7269905" y="611994"/>
            <a:ext cx="1106170" cy="276543"/>
          </a:xfrm>
          <a:custGeom>
            <a:avLst/>
            <a:gdLst/>
            <a:ahLst/>
            <a:cxnLst/>
            <a:rect l="l" t="t" r="r" b="b"/>
            <a:pathLst>
              <a:path w="2212339" h="553085" extrusionOk="0">
                <a:moveTo>
                  <a:pt x="276542" y="0"/>
                </a:moveTo>
                <a:cubicBezTo>
                  <a:pt x="123753" y="0"/>
                  <a:pt x="0" y="123753"/>
                  <a:pt x="0" y="276543"/>
                </a:cubicBezTo>
                <a:cubicBezTo>
                  <a:pt x="0" y="429332"/>
                  <a:pt x="123753" y="553085"/>
                  <a:pt x="276542" y="553085"/>
                </a:cubicBezTo>
                <a:cubicBezTo>
                  <a:pt x="429332" y="553085"/>
                  <a:pt x="553085" y="429332"/>
                  <a:pt x="553085" y="276543"/>
                </a:cubicBezTo>
                <a:cubicBezTo>
                  <a:pt x="553085" y="123753"/>
                  <a:pt x="429332" y="0"/>
                  <a:pt x="276542" y="0"/>
                </a:cubicBezTo>
                <a:close/>
                <a:moveTo>
                  <a:pt x="1935797" y="0"/>
                </a:moveTo>
                <a:cubicBezTo>
                  <a:pt x="1783007" y="0"/>
                  <a:pt x="1659254" y="123753"/>
                  <a:pt x="1659254" y="276543"/>
                </a:cubicBezTo>
                <a:cubicBezTo>
                  <a:pt x="1659254" y="429332"/>
                  <a:pt x="1783007" y="553085"/>
                  <a:pt x="1935797" y="553085"/>
                </a:cubicBezTo>
                <a:cubicBezTo>
                  <a:pt x="2088586" y="553085"/>
                  <a:pt x="2212339" y="429332"/>
                  <a:pt x="2212339" y="276543"/>
                </a:cubicBezTo>
                <a:cubicBezTo>
                  <a:pt x="2212339" y="123753"/>
                  <a:pt x="2088586" y="0"/>
                  <a:pt x="1935797" y="0"/>
                </a:cubicBezTo>
                <a:close/>
                <a:moveTo>
                  <a:pt x="1106170" y="0"/>
                </a:moveTo>
                <a:cubicBezTo>
                  <a:pt x="953380" y="0"/>
                  <a:pt x="829627" y="123753"/>
                  <a:pt x="829627" y="276543"/>
                </a:cubicBezTo>
                <a:cubicBezTo>
                  <a:pt x="829627" y="429332"/>
                  <a:pt x="953380" y="553085"/>
                  <a:pt x="1106170" y="553085"/>
                </a:cubicBezTo>
                <a:cubicBezTo>
                  <a:pt x="1258959" y="553085"/>
                  <a:pt x="1382712" y="429332"/>
                  <a:pt x="1382712" y="276543"/>
                </a:cubicBezTo>
                <a:cubicBezTo>
                  <a:pt x="1382712" y="123753"/>
                  <a:pt x="1258959" y="0"/>
                  <a:pt x="11061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23;p36"/>
          <p:cNvSpPr txBox="1">
            <a:spLocks/>
          </p:cNvSpPr>
          <p:nvPr/>
        </p:nvSpPr>
        <p:spPr>
          <a:xfrm>
            <a:off x="4484657" y="1500062"/>
            <a:ext cx="3781786" cy="228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lvl="0"/>
            <a:r>
              <a:rPr lang="en-US" sz="2000" dirty="0"/>
              <a:t>Transferology, TRANSIT (homegrown systems), Plan-it</a:t>
            </a:r>
          </a:p>
          <a:p>
            <a:pPr lvl="0"/>
            <a:r>
              <a:rPr lang="en-US" sz="2000" dirty="0"/>
              <a:t>Transfer Plans, suggested 4 yr. academic plans</a:t>
            </a:r>
          </a:p>
          <a:p>
            <a:pPr lvl="0"/>
            <a:r>
              <a:rPr lang="en-US" sz="2000" dirty="0"/>
              <a:t>How to submit AP scores</a:t>
            </a:r>
          </a:p>
          <a:p>
            <a:pPr marL="127000" indent="0">
              <a:lnSpc>
                <a:spcPct val="107000"/>
              </a:lnSpc>
              <a:buNone/>
            </a:pPr>
            <a:endParaRPr lang="en-US" sz="2000" dirty="0"/>
          </a:p>
        </p:txBody>
      </p:sp>
      <p:grpSp>
        <p:nvGrpSpPr>
          <p:cNvPr id="8" name="Google Shape;354;p26"/>
          <p:cNvGrpSpPr/>
          <p:nvPr/>
        </p:nvGrpSpPr>
        <p:grpSpPr>
          <a:xfrm>
            <a:off x="5263090" y="468430"/>
            <a:ext cx="439139" cy="598484"/>
            <a:chOff x="9702216" y="1050931"/>
            <a:chExt cx="878278" cy="1196968"/>
          </a:xfrm>
        </p:grpSpPr>
        <p:sp>
          <p:nvSpPr>
            <p:cNvPr id="9" name="Google Shape;355;p26"/>
            <p:cNvSpPr/>
            <p:nvPr/>
          </p:nvSpPr>
          <p:spPr>
            <a:xfrm>
              <a:off x="9702216" y="1050931"/>
              <a:ext cx="448933" cy="1099188"/>
            </a:xfrm>
            <a:custGeom>
              <a:avLst/>
              <a:gdLst/>
              <a:ahLst/>
              <a:cxnLst/>
              <a:rect l="l" t="t" r="r" b="b"/>
              <a:pathLst>
                <a:path w="448933" h="1099188" extrusionOk="0">
                  <a:moveTo>
                    <a:pt x="405805" y="1099189"/>
                  </a:moveTo>
                  <a:lnTo>
                    <a:pt x="43128" y="1099189"/>
                  </a:lnTo>
                  <a:cubicBezTo>
                    <a:pt x="19309" y="1099189"/>
                    <a:pt x="0" y="1079894"/>
                    <a:pt x="0" y="1056092"/>
                  </a:cubicBezTo>
                  <a:lnTo>
                    <a:pt x="0" y="43096"/>
                  </a:lnTo>
                  <a:cubicBezTo>
                    <a:pt x="0" y="19295"/>
                    <a:pt x="19309" y="0"/>
                    <a:pt x="43128" y="0"/>
                  </a:cubicBezTo>
                  <a:lnTo>
                    <a:pt x="405805" y="0"/>
                  </a:lnTo>
                  <a:cubicBezTo>
                    <a:pt x="429624" y="0"/>
                    <a:pt x="448933" y="19295"/>
                    <a:pt x="448933" y="43096"/>
                  </a:cubicBezTo>
                  <a:lnTo>
                    <a:pt x="448933" y="1056092"/>
                  </a:lnTo>
                  <a:cubicBezTo>
                    <a:pt x="448933" y="1079894"/>
                    <a:pt x="429624" y="1099189"/>
                    <a:pt x="405805" y="1099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56;p26"/>
            <p:cNvSpPr/>
            <p:nvPr/>
          </p:nvSpPr>
          <p:spPr>
            <a:xfrm>
              <a:off x="9751907" y="1086613"/>
              <a:ext cx="828585" cy="1161286"/>
            </a:xfrm>
            <a:custGeom>
              <a:avLst/>
              <a:gdLst/>
              <a:ahLst/>
              <a:cxnLst/>
              <a:rect l="l" t="t" r="r" b="b"/>
              <a:pathLst>
                <a:path w="828585" h="1161286" extrusionOk="0">
                  <a:moveTo>
                    <a:pt x="540221" y="1161287"/>
                  </a:moveTo>
                  <a:lnTo>
                    <a:pt x="14376" y="1161287"/>
                  </a:lnTo>
                  <a:cubicBezTo>
                    <a:pt x="6437" y="1161287"/>
                    <a:pt x="0" y="1154855"/>
                    <a:pt x="0" y="1146921"/>
                  </a:cubicBezTo>
                  <a:lnTo>
                    <a:pt x="0" y="14365"/>
                  </a:lnTo>
                  <a:cubicBezTo>
                    <a:pt x="0" y="6432"/>
                    <a:pt x="6437" y="0"/>
                    <a:pt x="14376" y="0"/>
                  </a:cubicBezTo>
                  <a:lnTo>
                    <a:pt x="814210" y="0"/>
                  </a:lnTo>
                  <a:cubicBezTo>
                    <a:pt x="822149" y="0"/>
                    <a:pt x="828586" y="6432"/>
                    <a:pt x="828586" y="14365"/>
                  </a:cubicBezTo>
                  <a:lnTo>
                    <a:pt x="828586" y="873136"/>
                  </a:lnTo>
                  <a:cubicBezTo>
                    <a:pt x="828586" y="876945"/>
                    <a:pt x="827069" y="880599"/>
                    <a:pt x="824374" y="883293"/>
                  </a:cubicBezTo>
                  <a:lnTo>
                    <a:pt x="550385" y="1157078"/>
                  </a:lnTo>
                  <a:cubicBezTo>
                    <a:pt x="547690" y="1159772"/>
                    <a:pt x="544032" y="1161287"/>
                    <a:pt x="540221" y="1161287"/>
                  </a:cubicBezTo>
                  <a:close/>
                  <a:moveTo>
                    <a:pt x="28752" y="1132556"/>
                  </a:moveTo>
                  <a:lnTo>
                    <a:pt x="534268" y="1132556"/>
                  </a:lnTo>
                  <a:lnTo>
                    <a:pt x="799833" y="867188"/>
                  </a:lnTo>
                  <a:lnTo>
                    <a:pt x="799833" y="28731"/>
                  </a:lnTo>
                  <a:lnTo>
                    <a:pt x="28752" y="28731"/>
                  </a:lnTo>
                  <a:lnTo>
                    <a:pt x="28752" y="11325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57;p26"/>
            <p:cNvSpPr/>
            <p:nvPr/>
          </p:nvSpPr>
          <p:spPr>
            <a:xfrm>
              <a:off x="10277752" y="1945383"/>
              <a:ext cx="302741" cy="302516"/>
            </a:xfrm>
            <a:custGeom>
              <a:avLst/>
              <a:gdLst/>
              <a:ahLst/>
              <a:cxnLst/>
              <a:rect l="l" t="t" r="r" b="b"/>
              <a:pathLst>
                <a:path w="302741" h="302516" extrusionOk="0">
                  <a:moveTo>
                    <a:pt x="14376" y="302516"/>
                  </a:moveTo>
                  <a:cubicBezTo>
                    <a:pt x="12523" y="302516"/>
                    <a:pt x="10656" y="302158"/>
                    <a:pt x="8873" y="301422"/>
                  </a:cubicBezTo>
                  <a:cubicBezTo>
                    <a:pt x="3503" y="299198"/>
                    <a:pt x="0" y="293959"/>
                    <a:pt x="0" y="288151"/>
                  </a:cubicBezTo>
                  <a:lnTo>
                    <a:pt x="0" y="14365"/>
                  </a:lnTo>
                  <a:cubicBezTo>
                    <a:pt x="0" y="6432"/>
                    <a:pt x="6437" y="0"/>
                    <a:pt x="14376" y="0"/>
                  </a:cubicBezTo>
                  <a:lnTo>
                    <a:pt x="288365" y="0"/>
                  </a:lnTo>
                  <a:cubicBezTo>
                    <a:pt x="294177" y="0"/>
                    <a:pt x="299421" y="3500"/>
                    <a:pt x="301646" y="8866"/>
                  </a:cubicBezTo>
                  <a:cubicBezTo>
                    <a:pt x="303871" y="14239"/>
                    <a:pt x="302643" y="20412"/>
                    <a:pt x="298529" y="24522"/>
                  </a:cubicBezTo>
                  <a:lnTo>
                    <a:pt x="24541" y="298308"/>
                  </a:lnTo>
                  <a:cubicBezTo>
                    <a:pt x="21789" y="301057"/>
                    <a:pt x="18111" y="302516"/>
                    <a:pt x="14376" y="302516"/>
                  </a:cubicBezTo>
                  <a:close/>
                  <a:moveTo>
                    <a:pt x="28752" y="28731"/>
                  </a:moveTo>
                  <a:lnTo>
                    <a:pt x="28752" y="253472"/>
                  </a:lnTo>
                  <a:lnTo>
                    <a:pt x="253660" y="28731"/>
                  </a:lnTo>
                  <a:lnTo>
                    <a:pt x="28752" y="287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58;p26"/>
            <p:cNvSpPr/>
            <p:nvPr/>
          </p:nvSpPr>
          <p:spPr>
            <a:xfrm>
              <a:off x="9917373" y="1420644"/>
              <a:ext cx="497646" cy="28730"/>
            </a:xfrm>
            <a:custGeom>
              <a:avLst/>
              <a:gdLst/>
              <a:ahLst/>
              <a:cxnLst/>
              <a:rect l="l" t="t" r="r" b="b"/>
              <a:pathLst>
                <a:path w="497646" h="28730" extrusionOk="0">
                  <a:moveTo>
                    <a:pt x="483271" y="28731"/>
                  </a:moveTo>
                  <a:lnTo>
                    <a:pt x="14376" y="28731"/>
                  </a:lnTo>
                  <a:cubicBezTo>
                    <a:pt x="6437" y="28731"/>
                    <a:pt x="0" y="22299"/>
                    <a:pt x="0" y="14365"/>
                  </a:cubicBezTo>
                  <a:cubicBezTo>
                    <a:pt x="0" y="6432"/>
                    <a:pt x="6437" y="0"/>
                    <a:pt x="14376" y="0"/>
                  </a:cubicBezTo>
                  <a:lnTo>
                    <a:pt x="483271" y="0"/>
                  </a:lnTo>
                  <a:cubicBezTo>
                    <a:pt x="491210" y="0"/>
                    <a:pt x="497647" y="6432"/>
                    <a:pt x="497647" y="14365"/>
                  </a:cubicBezTo>
                  <a:cubicBezTo>
                    <a:pt x="497647" y="22299"/>
                    <a:pt x="491210" y="28731"/>
                    <a:pt x="483271" y="28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59;p26"/>
            <p:cNvSpPr/>
            <p:nvPr/>
          </p:nvSpPr>
          <p:spPr>
            <a:xfrm>
              <a:off x="9917373" y="1565232"/>
              <a:ext cx="497646" cy="28730"/>
            </a:xfrm>
            <a:custGeom>
              <a:avLst/>
              <a:gdLst/>
              <a:ahLst/>
              <a:cxnLst/>
              <a:rect l="l" t="t" r="r" b="b"/>
              <a:pathLst>
                <a:path w="497646" h="28730" extrusionOk="0">
                  <a:moveTo>
                    <a:pt x="483271" y="28731"/>
                  </a:moveTo>
                  <a:lnTo>
                    <a:pt x="14376" y="28731"/>
                  </a:lnTo>
                  <a:cubicBezTo>
                    <a:pt x="6437" y="28731"/>
                    <a:pt x="0" y="22299"/>
                    <a:pt x="0" y="14365"/>
                  </a:cubicBezTo>
                  <a:cubicBezTo>
                    <a:pt x="0" y="6432"/>
                    <a:pt x="6437" y="0"/>
                    <a:pt x="14376" y="0"/>
                  </a:cubicBezTo>
                  <a:lnTo>
                    <a:pt x="483271" y="0"/>
                  </a:lnTo>
                  <a:cubicBezTo>
                    <a:pt x="491210" y="0"/>
                    <a:pt x="497647" y="6432"/>
                    <a:pt x="497647" y="14365"/>
                  </a:cubicBezTo>
                  <a:cubicBezTo>
                    <a:pt x="497647" y="22299"/>
                    <a:pt x="491210" y="28731"/>
                    <a:pt x="483271" y="28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60;p26"/>
            <p:cNvSpPr/>
            <p:nvPr/>
          </p:nvSpPr>
          <p:spPr>
            <a:xfrm>
              <a:off x="9917373" y="1709812"/>
              <a:ext cx="368261" cy="28730"/>
            </a:xfrm>
            <a:custGeom>
              <a:avLst/>
              <a:gdLst/>
              <a:ahLst/>
              <a:cxnLst/>
              <a:rect l="l" t="t" r="r" b="b"/>
              <a:pathLst>
                <a:path w="368261" h="28730" extrusionOk="0">
                  <a:moveTo>
                    <a:pt x="353886" y="28731"/>
                  </a:moveTo>
                  <a:lnTo>
                    <a:pt x="14376" y="28731"/>
                  </a:lnTo>
                  <a:cubicBezTo>
                    <a:pt x="6437" y="28731"/>
                    <a:pt x="0" y="22299"/>
                    <a:pt x="0" y="14365"/>
                  </a:cubicBezTo>
                  <a:cubicBezTo>
                    <a:pt x="0" y="6432"/>
                    <a:pt x="6437" y="0"/>
                    <a:pt x="14376" y="0"/>
                  </a:cubicBezTo>
                  <a:lnTo>
                    <a:pt x="353886" y="0"/>
                  </a:lnTo>
                  <a:cubicBezTo>
                    <a:pt x="361825" y="0"/>
                    <a:pt x="368262" y="6432"/>
                    <a:pt x="368262" y="14365"/>
                  </a:cubicBezTo>
                  <a:cubicBezTo>
                    <a:pt x="368262" y="22299"/>
                    <a:pt x="361825" y="28731"/>
                    <a:pt x="353886" y="28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3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3"/>
          <p:cNvGrpSpPr/>
          <p:nvPr/>
        </p:nvGrpSpPr>
        <p:grpSpPr>
          <a:xfrm>
            <a:off x="-212108" y="-90359"/>
            <a:ext cx="1908216" cy="5225404"/>
            <a:chOff x="1026284" y="-180719"/>
            <a:chExt cx="3816432" cy="10450808"/>
          </a:xfrm>
        </p:grpSpPr>
        <p:sp>
          <p:nvSpPr>
            <p:cNvPr id="221" name="Google Shape;221;p23"/>
            <p:cNvSpPr/>
            <p:nvPr/>
          </p:nvSpPr>
          <p:spPr>
            <a:xfrm>
              <a:off x="1026284" y="-180719"/>
              <a:ext cx="3814476" cy="10450808"/>
            </a:xfrm>
            <a:custGeom>
              <a:avLst/>
              <a:gdLst/>
              <a:ahLst/>
              <a:cxnLst/>
              <a:rect l="l" t="t" r="r" b="b"/>
              <a:pathLst>
                <a:path w="10450619" h="10450808" extrusionOk="0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1033531" y="9306856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033531" y="835811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1033531" y="7409283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1033531" y="6460545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1033531" y="551180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1033531" y="456306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1033531" y="3614330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1033531" y="2665592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1033531" y="171675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1033531" y="768019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482126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3872543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3726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197500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23"/>
          <p:cNvSpPr/>
          <p:nvPr/>
        </p:nvSpPr>
        <p:spPr>
          <a:xfrm>
            <a:off x="5370596" y="0"/>
            <a:ext cx="3773400" cy="51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90" y="391462"/>
            <a:ext cx="5561813" cy="4365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29"/>
          <p:cNvGrpSpPr/>
          <p:nvPr/>
        </p:nvGrpSpPr>
        <p:grpSpPr>
          <a:xfrm>
            <a:off x="1647018" y="379439"/>
            <a:ext cx="4896023" cy="1642149"/>
            <a:chOff x="-525754" y="-2692546"/>
            <a:chExt cx="13056060" cy="4379065"/>
          </a:xfrm>
        </p:grpSpPr>
        <p:sp>
          <p:nvSpPr>
            <p:cNvPr id="511" name="Google Shape;511;p29"/>
            <p:cNvSpPr txBox="1"/>
            <p:nvPr/>
          </p:nvSpPr>
          <p:spPr>
            <a:xfrm>
              <a:off x="160723" y="-2692546"/>
              <a:ext cx="12369583" cy="2462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Thank you!</a:t>
              </a:r>
              <a:endParaRPr sz="4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12" name="Google Shape;512;p29"/>
            <p:cNvSpPr txBox="1"/>
            <p:nvPr/>
          </p:nvSpPr>
          <p:spPr>
            <a:xfrm>
              <a:off x="-525754" y="-69860"/>
              <a:ext cx="5124933" cy="1756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sz="1100" b="1" dirty="0">
                  <a:latin typeface="Barlow" panose="020B0604020202020204" charset="0"/>
                </a:rPr>
                <a:t>Tim </a:t>
              </a:r>
              <a:r>
                <a:rPr lang="en-US" sz="1100" b="1" dirty="0" err="1" smtClean="0">
                  <a:latin typeface="Barlow" panose="020B0604020202020204" charset="0"/>
                </a:rPr>
                <a:t>Hauber</a:t>
              </a:r>
              <a:endParaRPr lang="en-US" sz="1100" b="1" dirty="0">
                <a:latin typeface="Barlow" panose="020B0604020202020204" charset="0"/>
              </a:endParaRPr>
            </a:p>
            <a:p>
              <a:r>
                <a:rPr lang="en-US" sz="1100" dirty="0" smtClean="0">
                  <a:latin typeface="Barlow" panose="020B0604020202020204" charset="0"/>
                </a:rPr>
                <a:t> </a:t>
              </a:r>
              <a:r>
                <a:rPr lang="en-US" sz="1100" dirty="0">
                  <a:latin typeface="Barlow" panose="020B0604020202020204" charset="0"/>
                </a:rPr>
                <a:t>Iowa State University</a:t>
              </a:r>
              <a:br>
                <a:rPr lang="en-US" sz="1100" dirty="0">
                  <a:latin typeface="Barlow" panose="020B0604020202020204" charset="0"/>
                </a:rPr>
              </a:br>
              <a:r>
                <a:rPr lang="en-US" sz="1100" dirty="0">
                  <a:latin typeface="Barlow" panose="020B0604020202020204" charset="0"/>
                </a:rPr>
                <a:t>tfhauber@iastate.edu</a:t>
              </a:r>
              <a:r>
                <a:rPr lang="en-US" sz="1100" dirty="0"/>
                <a:t> </a:t>
              </a:r>
            </a:p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13" name="Google Shape;513;p29"/>
          <p:cNvSpPr/>
          <p:nvPr/>
        </p:nvSpPr>
        <p:spPr>
          <a:xfrm>
            <a:off x="244527" y="379439"/>
            <a:ext cx="539646" cy="134912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9"/>
          <p:cNvSpPr/>
          <p:nvPr/>
        </p:nvSpPr>
        <p:spPr>
          <a:xfrm rot="5400000">
            <a:off x="1412630" y="3399051"/>
            <a:ext cx="1219200" cy="1219197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9"/>
          <p:cNvSpPr/>
          <p:nvPr/>
        </p:nvSpPr>
        <p:spPr>
          <a:xfrm>
            <a:off x="7446365" y="514350"/>
            <a:ext cx="1400232" cy="700708"/>
          </a:xfrm>
          <a:custGeom>
            <a:avLst/>
            <a:gdLst/>
            <a:ahLst/>
            <a:cxnLst/>
            <a:rect l="l" t="t" r="r" b="b"/>
            <a:pathLst>
              <a:path w="2800464" h="1401415" extrusionOk="0">
                <a:moveTo>
                  <a:pt x="2800465" y="0"/>
                </a:moveTo>
                <a:cubicBezTo>
                  <a:pt x="2800465" y="774093"/>
                  <a:pt x="2173142" y="1401416"/>
                  <a:pt x="1399049" y="1401416"/>
                </a:cubicBezTo>
                <a:cubicBezTo>
                  <a:pt x="624956" y="1401416"/>
                  <a:pt x="0" y="774093"/>
                  <a:pt x="0" y="0"/>
                </a:cubicBezTo>
                <a:lnTo>
                  <a:pt x="280046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183478" y="1324339"/>
            <a:ext cx="23827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Barlow" panose="020B0604020202020204" charset="0"/>
              </a:rPr>
              <a:t>Alyssa </a:t>
            </a:r>
            <a:r>
              <a:rPr lang="en-US" sz="1100" b="1" dirty="0" err="1" smtClean="0">
                <a:latin typeface="Barlow" panose="020B0604020202020204" charset="0"/>
              </a:rPr>
              <a:t>Ploeger</a:t>
            </a:r>
            <a:endParaRPr lang="en-US" sz="1100" b="1" dirty="0" smtClean="0">
              <a:latin typeface="Barlow" panose="020B0604020202020204" charset="0"/>
            </a:endParaRPr>
          </a:p>
          <a:p>
            <a:r>
              <a:rPr lang="en-US" sz="1100" dirty="0" smtClean="0">
                <a:latin typeface="Barlow" panose="020B0604020202020204" charset="0"/>
              </a:rPr>
              <a:t>Des </a:t>
            </a:r>
            <a:r>
              <a:rPr lang="en-US" sz="1100" dirty="0">
                <a:latin typeface="Barlow" panose="020B0604020202020204" charset="0"/>
              </a:rPr>
              <a:t>Moines Area Community College</a:t>
            </a:r>
            <a:br>
              <a:rPr lang="en-US" sz="1100" dirty="0">
                <a:latin typeface="Barlow" panose="020B0604020202020204" charset="0"/>
              </a:rPr>
            </a:br>
            <a:r>
              <a:rPr lang="en-US" sz="1100" dirty="0">
                <a:latin typeface="Barlow" panose="020B0604020202020204" charset="0"/>
              </a:rPr>
              <a:t>arploeger1@dmacc.edu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6207" y="1299743"/>
            <a:ext cx="2265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Barlow" panose="020B0604020202020204" charset="0"/>
              </a:rPr>
              <a:t>Rachelle </a:t>
            </a:r>
            <a:r>
              <a:rPr lang="en-US" sz="1200" b="1" dirty="0" err="1" smtClean="0">
                <a:latin typeface="Barlow" panose="020B0604020202020204" charset="0"/>
              </a:rPr>
              <a:t>Setsodi</a:t>
            </a:r>
            <a:endParaRPr lang="en-US" sz="1200" b="1" dirty="0" smtClean="0">
              <a:latin typeface="Barlow" panose="020B0604020202020204" charset="0"/>
            </a:endParaRPr>
          </a:p>
          <a:p>
            <a:r>
              <a:rPr lang="en-US" sz="1200" dirty="0" smtClean="0">
                <a:latin typeface="Barlow" panose="020B0604020202020204" charset="0"/>
              </a:rPr>
              <a:t>Drake </a:t>
            </a:r>
            <a:r>
              <a:rPr lang="en-US" sz="1200" dirty="0">
                <a:latin typeface="Barlow" panose="020B0604020202020204" charset="0"/>
              </a:rPr>
              <a:t>University</a:t>
            </a:r>
            <a:br>
              <a:rPr lang="en-US" sz="1200" dirty="0">
                <a:latin typeface="Barlow" panose="020B0604020202020204" charset="0"/>
              </a:rPr>
            </a:br>
            <a:r>
              <a:rPr lang="en-US" sz="1200" dirty="0">
                <a:latin typeface="Barlow" panose="020B0604020202020204" charset="0"/>
              </a:rPr>
              <a:t>rachelle.setsodi@drake.edu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68" y="2396701"/>
            <a:ext cx="1611948" cy="1611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0"/>
          <p:cNvSpPr txBox="1"/>
          <p:nvPr/>
        </p:nvSpPr>
        <p:spPr>
          <a:xfrm>
            <a:off x="1552863" y="514350"/>
            <a:ext cx="6972300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Presenters</a:t>
            </a:r>
            <a:endParaRPr sz="7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0" name="Google Shape;540;p30"/>
          <p:cNvSpPr/>
          <p:nvPr/>
        </p:nvSpPr>
        <p:spPr>
          <a:xfrm>
            <a:off x="0" y="0"/>
            <a:ext cx="951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0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490133" y="1217742"/>
            <a:ext cx="3698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 </a:t>
            </a:r>
            <a:r>
              <a:rPr lang="en-US" b="1" dirty="0" err="1" smtClean="0"/>
              <a:t>Hauber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Assistant Director for Transfer Recruitment </a:t>
            </a:r>
          </a:p>
          <a:p>
            <a:r>
              <a:rPr lang="en-US" dirty="0" smtClean="0"/>
              <a:t>Iowa State University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90133" y="199300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Alyssa </a:t>
            </a:r>
            <a:r>
              <a:rPr lang="en-US" b="1" dirty="0" err="1" smtClean="0"/>
              <a:t>Ploeger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Career Advantage Specialist</a:t>
            </a:r>
          </a:p>
          <a:p>
            <a:r>
              <a:rPr lang="en-US" dirty="0" smtClean="0"/>
              <a:t>Des Moines Area Community College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90133" y="354352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Claire Waletzki</a:t>
            </a:r>
          </a:p>
          <a:p>
            <a:r>
              <a:rPr lang="en-US" dirty="0" smtClean="0"/>
              <a:t>Transfer Admissions Graduate Assistant </a:t>
            </a:r>
          </a:p>
          <a:p>
            <a:r>
              <a:rPr lang="en-US" dirty="0" smtClean="0"/>
              <a:t>Iowa </a:t>
            </a:r>
            <a:r>
              <a:rPr lang="en-US" dirty="0"/>
              <a:t>State University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0133" y="276826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Rachell</a:t>
            </a:r>
            <a:r>
              <a:rPr lang="en-US" b="1" dirty="0" smtClean="0"/>
              <a:t> </a:t>
            </a:r>
            <a:r>
              <a:rPr lang="en-US" b="1" dirty="0" err="1" smtClean="0"/>
              <a:t>Setsodi</a:t>
            </a:r>
            <a:endParaRPr lang="en-US" b="1" dirty="0" smtClean="0"/>
          </a:p>
          <a:p>
            <a:r>
              <a:rPr lang="en-US" dirty="0" smtClean="0"/>
              <a:t>Associate Director of Transfer Admission</a:t>
            </a:r>
          </a:p>
          <a:p>
            <a:r>
              <a:rPr lang="en-US" dirty="0" smtClean="0"/>
              <a:t>Drake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5178002" y="3052790"/>
            <a:ext cx="2495925" cy="15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48" y="457041"/>
            <a:ext cx="7016256" cy="4047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2"/>
          <p:cNvSpPr/>
          <p:nvPr/>
        </p:nvSpPr>
        <p:spPr>
          <a:xfrm rot="10800000">
            <a:off x="4728119" y="-294904"/>
            <a:ext cx="6391200" cy="6391200"/>
          </a:xfrm>
          <a:prstGeom prst="chord">
            <a:avLst>
              <a:gd name="adj1" fmla="val 14385217"/>
              <a:gd name="adj2" fmla="val 720831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2"/>
          <p:cNvSpPr/>
          <p:nvPr/>
        </p:nvSpPr>
        <p:spPr>
          <a:xfrm>
            <a:off x="7114102" y="1090057"/>
            <a:ext cx="1810639" cy="1810639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32"/>
          <p:cNvGrpSpPr/>
          <p:nvPr/>
        </p:nvGrpSpPr>
        <p:grpSpPr>
          <a:xfrm>
            <a:off x="6082146" y="514350"/>
            <a:ext cx="2134522" cy="4222484"/>
            <a:chOff x="0" y="0"/>
            <a:chExt cx="2620010" cy="5182870"/>
          </a:xfrm>
        </p:grpSpPr>
        <p:sp>
          <p:nvSpPr>
            <p:cNvPr id="605" name="Google Shape;605;p3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4" name="Google Shape;614;p32"/>
          <p:cNvSpPr txBox="1">
            <a:spLocks noGrp="1"/>
          </p:cNvSpPr>
          <p:nvPr>
            <p:ph type="title"/>
          </p:nvPr>
        </p:nvSpPr>
        <p:spPr>
          <a:xfrm>
            <a:off x="502501" y="121481"/>
            <a:ext cx="3679200" cy="141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tx1"/>
                </a:solidFill>
              </a:rPr>
              <a:t>Mentimeter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15" name="Google Shape;615;p32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95" y="1625262"/>
            <a:ext cx="1548624" cy="15486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9715" y="1784777"/>
            <a:ext cx="35152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Barlow" panose="020B0604020202020204" charset="0"/>
              </a:rPr>
              <a:t>What do you hope to learn from this session to share with your students (and </a:t>
            </a:r>
            <a:r>
              <a:rPr lang="en-US" sz="2000" dirty="0" smtClean="0">
                <a:solidFill>
                  <a:schemeClr val="tx1"/>
                </a:solidFill>
                <a:latin typeface="Barlow" panose="020B0604020202020204" charset="0"/>
              </a:rPr>
              <a:t>guardians)? </a:t>
            </a:r>
            <a:endParaRPr lang="en-US" sz="2000" dirty="0">
              <a:solidFill>
                <a:schemeClr val="tx1"/>
              </a:solidFill>
              <a:latin typeface="Barlow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653" y="3360012"/>
            <a:ext cx="3323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Barlow" panose="020B0604020202020204" charset="0"/>
              </a:rPr>
              <a:t>Scan the QR code to answer the prompt. </a:t>
            </a:r>
            <a:endParaRPr lang="en-US" dirty="0">
              <a:solidFill>
                <a:schemeClr val="tx1"/>
              </a:solidFill>
              <a:latin typeface="Barlow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6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Defining a Transfer Student</a:t>
            </a:r>
            <a:endParaRPr dirty="0"/>
          </a:p>
        </p:txBody>
      </p:sp>
      <p:sp>
        <p:nvSpPr>
          <p:cNvPr id="723" name="Google Shape;723;p36"/>
          <p:cNvSpPr txBox="1">
            <a:spLocks noGrp="1"/>
          </p:cNvSpPr>
          <p:nvPr>
            <p:ph type="body" idx="1"/>
          </p:nvPr>
        </p:nvSpPr>
        <p:spPr>
          <a:xfrm>
            <a:off x="312917" y="1158417"/>
            <a:ext cx="4731451" cy="32500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/>
              <a:t>A </a:t>
            </a:r>
            <a:r>
              <a:rPr lang="en-US" sz="2000" b="1" dirty="0"/>
              <a:t>freshman</a:t>
            </a:r>
            <a:r>
              <a:rPr lang="en-US" sz="2000" dirty="0"/>
              <a:t> </a:t>
            </a:r>
            <a:r>
              <a:rPr lang="en-US" sz="2000" b="1" dirty="0"/>
              <a:t>applicant</a:t>
            </a:r>
            <a:r>
              <a:rPr lang="en-US" sz="2000" dirty="0"/>
              <a:t>: any student who </a:t>
            </a:r>
            <a:r>
              <a:rPr lang="en-US" sz="2000" u="sng" dirty="0"/>
              <a:t>has not completed any college credit after</a:t>
            </a:r>
            <a:r>
              <a:rPr lang="en-US" sz="2000" dirty="0"/>
              <a:t> graduating from high school. </a:t>
            </a:r>
          </a:p>
          <a:p>
            <a:r>
              <a:rPr lang="en-US" sz="2000" dirty="0"/>
              <a:t>A </a:t>
            </a:r>
            <a:r>
              <a:rPr lang="en-US" sz="2000" b="1" dirty="0"/>
              <a:t>transfer</a:t>
            </a:r>
            <a:r>
              <a:rPr lang="en-US" sz="2000" dirty="0"/>
              <a:t> </a:t>
            </a:r>
            <a:r>
              <a:rPr lang="en-US" sz="2000" b="1" dirty="0"/>
              <a:t>applicant</a:t>
            </a:r>
            <a:r>
              <a:rPr lang="en-US" sz="2000" dirty="0"/>
              <a:t>: any student </a:t>
            </a:r>
            <a:r>
              <a:rPr lang="en-US" sz="2000" u="sng" dirty="0"/>
              <a:t>who has completed at least one hour of college credit after </a:t>
            </a:r>
            <a:r>
              <a:rPr lang="en-US" sz="2000" dirty="0"/>
              <a:t>graduating high school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24" name="Google Shape;724;p36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25" name="Google Shape;725;p36"/>
          <p:cNvSpPr/>
          <p:nvPr/>
        </p:nvSpPr>
        <p:spPr>
          <a:xfrm>
            <a:off x="7973436" y="28238"/>
            <a:ext cx="1137488" cy="1137486"/>
          </a:xfrm>
          <a:custGeom>
            <a:avLst/>
            <a:gdLst/>
            <a:ahLst/>
            <a:cxnLst/>
            <a:rect l="l" t="t" r="r" b="b"/>
            <a:pathLst>
              <a:path w="2274977" h="2274971" extrusionOk="0">
                <a:moveTo>
                  <a:pt x="2274977" y="1013036"/>
                </a:moveTo>
                <a:lnTo>
                  <a:pt x="2274977" y="1013036"/>
                </a:lnTo>
                <a:lnTo>
                  <a:pt x="2274977" y="0"/>
                </a:lnTo>
                <a:lnTo>
                  <a:pt x="2274977" y="0"/>
                </a:lnTo>
                <a:cubicBezTo>
                  <a:pt x="1018536" y="0"/>
                  <a:pt x="0" y="1018530"/>
                  <a:pt x="0" y="2274971"/>
                </a:cubicBezTo>
                <a:lnTo>
                  <a:pt x="1013047" y="2274971"/>
                </a:lnTo>
                <a:cubicBezTo>
                  <a:pt x="1013047" y="1578027"/>
                  <a:pt x="1578038" y="1013036"/>
                  <a:pt x="2274977" y="10130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6"/>
          <p:cNvSpPr/>
          <p:nvPr/>
        </p:nvSpPr>
        <p:spPr>
          <a:xfrm>
            <a:off x="7269905" y="630470"/>
            <a:ext cx="1106170" cy="276543"/>
          </a:xfrm>
          <a:custGeom>
            <a:avLst/>
            <a:gdLst/>
            <a:ahLst/>
            <a:cxnLst/>
            <a:rect l="l" t="t" r="r" b="b"/>
            <a:pathLst>
              <a:path w="2212339" h="553085" extrusionOk="0">
                <a:moveTo>
                  <a:pt x="276542" y="0"/>
                </a:moveTo>
                <a:cubicBezTo>
                  <a:pt x="123753" y="0"/>
                  <a:pt x="0" y="123753"/>
                  <a:pt x="0" y="276543"/>
                </a:cubicBezTo>
                <a:cubicBezTo>
                  <a:pt x="0" y="429332"/>
                  <a:pt x="123753" y="553085"/>
                  <a:pt x="276542" y="553085"/>
                </a:cubicBezTo>
                <a:cubicBezTo>
                  <a:pt x="429332" y="553085"/>
                  <a:pt x="553085" y="429332"/>
                  <a:pt x="553085" y="276543"/>
                </a:cubicBezTo>
                <a:cubicBezTo>
                  <a:pt x="553085" y="123753"/>
                  <a:pt x="429332" y="0"/>
                  <a:pt x="276542" y="0"/>
                </a:cubicBezTo>
                <a:close/>
                <a:moveTo>
                  <a:pt x="1935797" y="0"/>
                </a:moveTo>
                <a:cubicBezTo>
                  <a:pt x="1783007" y="0"/>
                  <a:pt x="1659254" y="123753"/>
                  <a:pt x="1659254" y="276543"/>
                </a:cubicBezTo>
                <a:cubicBezTo>
                  <a:pt x="1659254" y="429332"/>
                  <a:pt x="1783007" y="553085"/>
                  <a:pt x="1935797" y="553085"/>
                </a:cubicBezTo>
                <a:cubicBezTo>
                  <a:pt x="2088586" y="553085"/>
                  <a:pt x="2212339" y="429332"/>
                  <a:pt x="2212339" y="276543"/>
                </a:cubicBezTo>
                <a:cubicBezTo>
                  <a:pt x="2212339" y="123753"/>
                  <a:pt x="2088586" y="0"/>
                  <a:pt x="1935797" y="0"/>
                </a:cubicBezTo>
                <a:close/>
                <a:moveTo>
                  <a:pt x="1106170" y="0"/>
                </a:moveTo>
                <a:cubicBezTo>
                  <a:pt x="953380" y="0"/>
                  <a:pt x="829627" y="123753"/>
                  <a:pt x="829627" y="276543"/>
                </a:cubicBezTo>
                <a:cubicBezTo>
                  <a:pt x="829627" y="429332"/>
                  <a:pt x="953380" y="553085"/>
                  <a:pt x="1106170" y="553085"/>
                </a:cubicBezTo>
                <a:cubicBezTo>
                  <a:pt x="1258959" y="553085"/>
                  <a:pt x="1382712" y="429332"/>
                  <a:pt x="1382712" y="276543"/>
                </a:cubicBezTo>
                <a:cubicBezTo>
                  <a:pt x="1382712" y="123753"/>
                  <a:pt x="1258959" y="0"/>
                  <a:pt x="11061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600" y="4488240"/>
            <a:ext cx="8163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*Important note: Courses taken through a community college during high school &amp; the summer prior to attending a 4-year institution </a:t>
            </a:r>
            <a:r>
              <a:rPr lang="en-US" u="sng" dirty="0"/>
              <a:t>do not </a:t>
            </a:r>
            <a:r>
              <a:rPr lang="en-US" dirty="0"/>
              <a:t>make an incoming freshman a transfer student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155" y="1659411"/>
            <a:ext cx="3752889" cy="25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8"/>
          <p:cNvSpPr txBox="1"/>
          <p:nvPr/>
        </p:nvSpPr>
        <p:spPr>
          <a:xfrm>
            <a:off x="911855" y="1358381"/>
            <a:ext cx="1682438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1"/>
                </a:solidFill>
                <a:latin typeface="Barlow Medium"/>
                <a:ea typeface="Barlow"/>
                <a:cs typeface="Barlow"/>
                <a:sym typeface="Barlow Medium"/>
              </a:rPr>
              <a:t>AP</a:t>
            </a:r>
            <a:endParaRPr sz="7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8" name="Google Shape;468;p28"/>
          <p:cNvSpPr txBox="1"/>
          <p:nvPr/>
        </p:nvSpPr>
        <p:spPr>
          <a:xfrm>
            <a:off x="911855" y="1949798"/>
            <a:ext cx="1682438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1"/>
                </a:solidFill>
                <a:latin typeface="Barlow Medium"/>
                <a:ea typeface="Barlow"/>
                <a:cs typeface="Barlow"/>
                <a:sym typeface="Barlow Medium"/>
              </a:rPr>
              <a:t>Dual Enrollment</a:t>
            </a:r>
            <a:endParaRPr sz="7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74" name="Google Shape;474;p28"/>
          <p:cNvSpPr txBox="1"/>
          <p:nvPr/>
        </p:nvSpPr>
        <p:spPr>
          <a:xfrm>
            <a:off x="911855" y="2541215"/>
            <a:ext cx="1682438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1"/>
                </a:solidFill>
                <a:latin typeface="Barlow Medium"/>
                <a:ea typeface="Barlow"/>
                <a:cs typeface="Barlow"/>
                <a:sym typeface="Barlow Medium"/>
              </a:rPr>
              <a:t>PSEO</a:t>
            </a:r>
            <a:endParaRPr sz="7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76" name="Google Shape;476;p28"/>
          <p:cNvSpPr/>
          <p:nvPr/>
        </p:nvSpPr>
        <p:spPr>
          <a:xfrm>
            <a:off x="579116" y="1441786"/>
            <a:ext cx="204978" cy="204978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8"/>
          <p:cNvSpPr/>
          <p:nvPr/>
        </p:nvSpPr>
        <p:spPr>
          <a:xfrm>
            <a:off x="579116" y="2024928"/>
            <a:ext cx="204978" cy="204978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8"/>
          <p:cNvSpPr/>
          <p:nvPr/>
        </p:nvSpPr>
        <p:spPr>
          <a:xfrm>
            <a:off x="579116" y="2608070"/>
            <a:ext cx="204978" cy="204978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8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8469458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Types of College Credit Programs</a:t>
            </a:r>
            <a:endParaRPr dirty="0"/>
          </a:p>
        </p:txBody>
      </p:sp>
      <p:sp>
        <p:nvSpPr>
          <p:cNvPr id="483" name="Google Shape;483;p28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6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Trends in Dual Credit</a:t>
            </a:r>
            <a:endParaRPr dirty="0"/>
          </a:p>
        </p:txBody>
      </p:sp>
      <p:sp>
        <p:nvSpPr>
          <p:cNvPr id="723" name="Google Shape;723;p36"/>
          <p:cNvSpPr txBox="1">
            <a:spLocks noGrp="1"/>
          </p:cNvSpPr>
          <p:nvPr>
            <p:ph type="body" idx="1"/>
          </p:nvPr>
        </p:nvSpPr>
        <p:spPr>
          <a:xfrm>
            <a:off x="312916" y="1158417"/>
            <a:ext cx="7916683" cy="32500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the “Annual Condition of Iowa’s Community Colleges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enrollment in Iowa Community Colleges reached record high of 49,890 high school students accounting for 408,323 semester hours.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37.6% of total enrollees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22.8% of total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credits</a:t>
            </a:r>
          </a:p>
          <a:p>
            <a:pPr marL="584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Iowa is one of the national leaders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percentage of jointly enrolled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students.</a:t>
            </a:r>
            <a:endParaRPr lang="en-US" sz="2000" dirty="0"/>
          </a:p>
        </p:txBody>
      </p:sp>
      <p:sp>
        <p:nvSpPr>
          <p:cNvPr id="724" name="Google Shape;724;p36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25" name="Google Shape;725;p36"/>
          <p:cNvSpPr/>
          <p:nvPr/>
        </p:nvSpPr>
        <p:spPr>
          <a:xfrm>
            <a:off x="7973436" y="28238"/>
            <a:ext cx="1137488" cy="1137486"/>
          </a:xfrm>
          <a:custGeom>
            <a:avLst/>
            <a:gdLst/>
            <a:ahLst/>
            <a:cxnLst/>
            <a:rect l="l" t="t" r="r" b="b"/>
            <a:pathLst>
              <a:path w="2274977" h="2274971" extrusionOk="0">
                <a:moveTo>
                  <a:pt x="2274977" y="1013036"/>
                </a:moveTo>
                <a:lnTo>
                  <a:pt x="2274977" y="1013036"/>
                </a:lnTo>
                <a:lnTo>
                  <a:pt x="2274977" y="0"/>
                </a:lnTo>
                <a:lnTo>
                  <a:pt x="2274977" y="0"/>
                </a:lnTo>
                <a:cubicBezTo>
                  <a:pt x="1018536" y="0"/>
                  <a:pt x="0" y="1018530"/>
                  <a:pt x="0" y="2274971"/>
                </a:cubicBezTo>
                <a:lnTo>
                  <a:pt x="1013047" y="2274971"/>
                </a:lnTo>
                <a:cubicBezTo>
                  <a:pt x="1013047" y="1578027"/>
                  <a:pt x="1578038" y="1013036"/>
                  <a:pt x="2274977" y="10130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6"/>
          <p:cNvSpPr/>
          <p:nvPr/>
        </p:nvSpPr>
        <p:spPr>
          <a:xfrm>
            <a:off x="7269905" y="611994"/>
            <a:ext cx="1106170" cy="276543"/>
          </a:xfrm>
          <a:custGeom>
            <a:avLst/>
            <a:gdLst/>
            <a:ahLst/>
            <a:cxnLst/>
            <a:rect l="l" t="t" r="r" b="b"/>
            <a:pathLst>
              <a:path w="2212339" h="553085" extrusionOk="0">
                <a:moveTo>
                  <a:pt x="276542" y="0"/>
                </a:moveTo>
                <a:cubicBezTo>
                  <a:pt x="123753" y="0"/>
                  <a:pt x="0" y="123753"/>
                  <a:pt x="0" y="276543"/>
                </a:cubicBezTo>
                <a:cubicBezTo>
                  <a:pt x="0" y="429332"/>
                  <a:pt x="123753" y="553085"/>
                  <a:pt x="276542" y="553085"/>
                </a:cubicBezTo>
                <a:cubicBezTo>
                  <a:pt x="429332" y="553085"/>
                  <a:pt x="553085" y="429332"/>
                  <a:pt x="553085" y="276543"/>
                </a:cubicBezTo>
                <a:cubicBezTo>
                  <a:pt x="553085" y="123753"/>
                  <a:pt x="429332" y="0"/>
                  <a:pt x="276542" y="0"/>
                </a:cubicBezTo>
                <a:close/>
                <a:moveTo>
                  <a:pt x="1935797" y="0"/>
                </a:moveTo>
                <a:cubicBezTo>
                  <a:pt x="1783007" y="0"/>
                  <a:pt x="1659254" y="123753"/>
                  <a:pt x="1659254" y="276543"/>
                </a:cubicBezTo>
                <a:cubicBezTo>
                  <a:pt x="1659254" y="429332"/>
                  <a:pt x="1783007" y="553085"/>
                  <a:pt x="1935797" y="553085"/>
                </a:cubicBezTo>
                <a:cubicBezTo>
                  <a:pt x="2088586" y="553085"/>
                  <a:pt x="2212339" y="429332"/>
                  <a:pt x="2212339" y="276543"/>
                </a:cubicBezTo>
                <a:cubicBezTo>
                  <a:pt x="2212339" y="123753"/>
                  <a:pt x="2088586" y="0"/>
                  <a:pt x="1935797" y="0"/>
                </a:cubicBezTo>
                <a:close/>
                <a:moveTo>
                  <a:pt x="1106170" y="0"/>
                </a:moveTo>
                <a:cubicBezTo>
                  <a:pt x="953380" y="0"/>
                  <a:pt x="829627" y="123753"/>
                  <a:pt x="829627" y="276543"/>
                </a:cubicBezTo>
                <a:cubicBezTo>
                  <a:pt x="829627" y="429332"/>
                  <a:pt x="953380" y="553085"/>
                  <a:pt x="1106170" y="553085"/>
                </a:cubicBezTo>
                <a:cubicBezTo>
                  <a:pt x="1258959" y="553085"/>
                  <a:pt x="1382712" y="429332"/>
                  <a:pt x="1382712" y="276543"/>
                </a:cubicBezTo>
                <a:cubicBezTo>
                  <a:pt x="1382712" y="123753"/>
                  <a:pt x="1258959" y="0"/>
                  <a:pt x="11061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6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Trends in Dual Credit</a:t>
            </a:r>
            <a:endParaRPr dirty="0"/>
          </a:p>
        </p:txBody>
      </p:sp>
      <p:sp>
        <p:nvSpPr>
          <p:cNvPr id="724" name="Google Shape;724;p36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25" name="Google Shape;725;p36"/>
          <p:cNvSpPr/>
          <p:nvPr/>
        </p:nvSpPr>
        <p:spPr>
          <a:xfrm>
            <a:off x="7973436" y="28238"/>
            <a:ext cx="1137488" cy="1137486"/>
          </a:xfrm>
          <a:custGeom>
            <a:avLst/>
            <a:gdLst/>
            <a:ahLst/>
            <a:cxnLst/>
            <a:rect l="l" t="t" r="r" b="b"/>
            <a:pathLst>
              <a:path w="2274977" h="2274971" extrusionOk="0">
                <a:moveTo>
                  <a:pt x="2274977" y="1013036"/>
                </a:moveTo>
                <a:lnTo>
                  <a:pt x="2274977" y="1013036"/>
                </a:lnTo>
                <a:lnTo>
                  <a:pt x="2274977" y="0"/>
                </a:lnTo>
                <a:lnTo>
                  <a:pt x="2274977" y="0"/>
                </a:lnTo>
                <a:cubicBezTo>
                  <a:pt x="1018536" y="0"/>
                  <a:pt x="0" y="1018530"/>
                  <a:pt x="0" y="2274971"/>
                </a:cubicBezTo>
                <a:lnTo>
                  <a:pt x="1013047" y="2274971"/>
                </a:lnTo>
                <a:cubicBezTo>
                  <a:pt x="1013047" y="1578027"/>
                  <a:pt x="1578038" y="1013036"/>
                  <a:pt x="2274977" y="10130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6"/>
          <p:cNvSpPr/>
          <p:nvPr/>
        </p:nvSpPr>
        <p:spPr>
          <a:xfrm>
            <a:off x="7269905" y="611994"/>
            <a:ext cx="1106170" cy="276543"/>
          </a:xfrm>
          <a:custGeom>
            <a:avLst/>
            <a:gdLst/>
            <a:ahLst/>
            <a:cxnLst/>
            <a:rect l="l" t="t" r="r" b="b"/>
            <a:pathLst>
              <a:path w="2212339" h="553085" extrusionOk="0">
                <a:moveTo>
                  <a:pt x="276542" y="0"/>
                </a:moveTo>
                <a:cubicBezTo>
                  <a:pt x="123753" y="0"/>
                  <a:pt x="0" y="123753"/>
                  <a:pt x="0" y="276543"/>
                </a:cubicBezTo>
                <a:cubicBezTo>
                  <a:pt x="0" y="429332"/>
                  <a:pt x="123753" y="553085"/>
                  <a:pt x="276542" y="553085"/>
                </a:cubicBezTo>
                <a:cubicBezTo>
                  <a:pt x="429332" y="553085"/>
                  <a:pt x="553085" y="429332"/>
                  <a:pt x="553085" y="276543"/>
                </a:cubicBezTo>
                <a:cubicBezTo>
                  <a:pt x="553085" y="123753"/>
                  <a:pt x="429332" y="0"/>
                  <a:pt x="276542" y="0"/>
                </a:cubicBezTo>
                <a:close/>
                <a:moveTo>
                  <a:pt x="1935797" y="0"/>
                </a:moveTo>
                <a:cubicBezTo>
                  <a:pt x="1783007" y="0"/>
                  <a:pt x="1659254" y="123753"/>
                  <a:pt x="1659254" y="276543"/>
                </a:cubicBezTo>
                <a:cubicBezTo>
                  <a:pt x="1659254" y="429332"/>
                  <a:pt x="1783007" y="553085"/>
                  <a:pt x="1935797" y="553085"/>
                </a:cubicBezTo>
                <a:cubicBezTo>
                  <a:pt x="2088586" y="553085"/>
                  <a:pt x="2212339" y="429332"/>
                  <a:pt x="2212339" y="276543"/>
                </a:cubicBezTo>
                <a:cubicBezTo>
                  <a:pt x="2212339" y="123753"/>
                  <a:pt x="2088586" y="0"/>
                  <a:pt x="1935797" y="0"/>
                </a:cubicBezTo>
                <a:close/>
                <a:moveTo>
                  <a:pt x="1106170" y="0"/>
                </a:moveTo>
                <a:cubicBezTo>
                  <a:pt x="953380" y="0"/>
                  <a:pt x="829627" y="123753"/>
                  <a:pt x="829627" y="276543"/>
                </a:cubicBezTo>
                <a:cubicBezTo>
                  <a:pt x="829627" y="429332"/>
                  <a:pt x="953380" y="553085"/>
                  <a:pt x="1106170" y="553085"/>
                </a:cubicBezTo>
                <a:cubicBezTo>
                  <a:pt x="1258959" y="553085"/>
                  <a:pt x="1382712" y="429332"/>
                  <a:pt x="1382712" y="276543"/>
                </a:cubicBezTo>
                <a:cubicBezTo>
                  <a:pt x="1382712" y="123753"/>
                  <a:pt x="1258959" y="0"/>
                  <a:pt x="11061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357966"/>
              </p:ext>
            </p:extLst>
          </p:nvPr>
        </p:nvGraphicFramePr>
        <p:xfrm>
          <a:off x="516600" y="1232250"/>
          <a:ext cx="6753307" cy="3517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7647">
                  <a:extLst>
                    <a:ext uri="{9D8B030D-6E8A-4147-A177-3AD203B41FA5}">
                      <a16:colId xmlns:a16="http://schemas.microsoft.com/office/drawing/2014/main" val="377256651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1377787749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502882658"/>
                    </a:ext>
                  </a:extLst>
                </a:gridCol>
                <a:gridCol w="1104043">
                  <a:extLst>
                    <a:ext uri="{9D8B030D-6E8A-4147-A177-3AD203B41FA5}">
                      <a16:colId xmlns:a16="http://schemas.microsoft.com/office/drawing/2014/main" val="1626944492"/>
                    </a:ext>
                  </a:extLst>
                </a:gridCol>
                <a:gridCol w="917647">
                  <a:extLst>
                    <a:ext uri="{9D8B030D-6E8A-4147-A177-3AD203B41FA5}">
                      <a16:colId xmlns:a16="http://schemas.microsoft.com/office/drawing/2014/main" val="2142624831"/>
                    </a:ext>
                  </a:extLst>
                </a:gridCol>
                <a:gridCol w="1978676">
                  <a:extLst>
                    <a:ext uri="{9D8B030D-6E8A-4147-A177-3AD203B41FA5}">
                      <a16:colId xmlns:a16="http://schemas.microsoft.com/office/drawing/2014/main" val="1007427351"/>
                    </a:ext>
                  </a:extLst>
                </a:gridCol>
              </a:tblGrid>
              <a:tr h="47099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Transfer Credits of Freshmen direct from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77248"/>
                  </a:ext>
                </a:extLst>
              </a:tr>
              <a:tr h="25388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(including transfer and PSEO credits)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493586"/>
                  </a:ext>
                </a:extLst>
              </a:tr>
              <a:tr h="253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 to 23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24 or more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% 24 or more</a:t>
                      </a:r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631"/>
                  </a:ext>
                </a:extLst>
              </a:tr>
              <a:tr h="25388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2,898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2,460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6,089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12.0%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64640"/>
                  </a:ext>
                </a:extLst>
              </a:tr>
              <a:tr h="25388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2,777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2,525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6,045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12.3%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15655"/>
                  </a:ext>
                </a:extLst>
              </a:tr>
              <a:tr h="25388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2,862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2,571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6,236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12.9%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117141"/>
                  </a:ext>
                </a:extLst>
              </a:tr>
              <a:tr h="25388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2,055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3,109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1,163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6,327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18.4%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737228"/>
                  </a:ext>
                </a:extLst>
              </a:tr>
              <a:tr h="25388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1,858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2,925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1,162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5,945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19.5%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548163"/>
                  </a:ext>
                </a:extLst>
              </a:tr>
              <a:tr h="25388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1,800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2,910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1,337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6,047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22.1%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155572"/>
                  </a:ext>
                </a:extLst>
              </a:tr>
              <a:tr h="25388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1,555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2,736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1,309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5,600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23.4%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13578"/>
                  </a:ext>
                </a:extLst>
              </a:tr>
              <a:tr h="25388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1,574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2,244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1,253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5,071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24.7%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842195"/>
                  </a:ext>
                </a:extLst>
              </a:tr>
              <a:tr h="25388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1,867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2,318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1,202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5,387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22.3%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154147"/>
                  </a:ext>
                </a:extLst>
              </a:tr>
              <a:tr h="25388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2,131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2,233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1,364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5,728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23.8%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5" marR="6025" marT="60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391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1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2;p20"/>
          <p:cNvSpPr/>
          <p:nvPr/>
        </p:nvSpPr>
        <p:spPr>
          <a:xfrm>
            <a:off x="716949" y="1232250"/>
            <a:ext cx="1120244" cy="101435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Transfer Credit Limitations</a:t>
            </a:r>
            <a:endParaRPr dirty="0"/>
          </a:p>
        </p:txBody>
      </p:sp>
      <p:sp>
        <p:nvSpPr>
          <p:cNvPr id="172" name="Google Shape;172;p20"/>
          <p:cNvSpPr/>
          <p:nvPr/>
        </p:nvSpPr>
        <p:spPr>
          <a:xfrm>
            <a:off x="4160266" y="1232249"/>
            <a:ext cx="1120244" cy="101435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4160266" y="1470122"/>
            <a:ext cx="1157121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Iowa Private Colleges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750203" y="1494753"/>
            <a:ext cx="10537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Regents</a:t>
            </a:r>
            <a:endParaRPr sz="7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150" y="4493350"/>
            <a:ext cx="9144000" cy="65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516600" y="2372812"/>
            <a:ext cx="3336620" cy="2011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Maximum of 65 credits hours from a </a:t>
            </a:r>
            <a:r>
              <a:rPr lang="en-US" dirty="0" smtClean="0"/>
              <a:t>CC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transfer more than 65 credit hours from a 4-year institution; must receive last 32 credit hours from degree seeking institution</a:t>
            </a:r>
          </a:p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/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2"/>
          </p:nvPr>
        </p:nvSpPr>
        <p:spPr>
          <a:xfrm>
            <a:off x="4205215" y="2372811"/>
            <a:ext cx="4362409" cy="19391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60 to 66 credits with AA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Maximum of 94 credits accepted and /or last 32 at host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max of 24 with PSEO, AP, IB toward degree </a:t>
            </a:r>
            <a:r>
              <a:rPr lang="en-US" i="1" dirty="0"/>
              <a:t>(can vary between institutions)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Maximum of 16 credit hours with vocational credit</a:t>
            </a:r>
          </a:p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Geometric Templat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1108</Words>
  <Application>Microsoft Office PowerPoint</Application>
  <PresentationFormat>On-screen Show (16:9)</PresentationFormat>
  <Paragraphs>267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Courier New</vt:lpstr>
      <vt:lpstr>Georgia</vt:lpstr>
      <vt:lpstr>Symbol</vt:lpstr>
      <vt:lpstr>Arial</vt:lpstr>
      <vt:lpstr>Barlow Medium</vt:lpstr>
      <vt:lpstr>Barlow</vt:lpstr>
      <vt:lpstr>Calibri</vt:lpstr>
      <vt:lpstr>Times New Roman</vt:lpstr>
      <vt:lpstr>Business Geometric Template</vt:lpstr>
      <vt:lpstr>Building the Transfer Tool Box</vt:lpstr>
      <vt:lpstr>PowerPoint Presentation</vt:lpstr>
      <vt:lpstr>PowerPoint Presentation</vt:lpstr>
      <vt:lpstr>Mentimeter</vt:lpstr>
      <vt:lpstr>Defining a Transfer Student</vt:lpstr>
      <vt:lpstr>Types of College Credit Programs</vt:lpstr>
      <vt:lpstr>Trends in Dual Credit</vt:lpstr>
      <vt:lpstr>Trends in Dual Credit</vt:lpstr>
      <vt:lpstr>Transfer Credit Limitations</vt:lpstr>
      <vt:lpstr>Will I lose credits if I transfer?</vt:lpstr>
      <vt:lpstr>Questions students should ask: </vt:lpstr>
      <vt:lpstr>PowerPoint Presentation</vt:lpstr>
      <vt:lpstr>What is the best transfer option for students? </vt:lpstr>
      <vt:lpstr>Optimizing your transfer credit experience</vt:lpstr>
      <vt:lpstr>Availble 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Transfer Tool Box</dc:title>
  <cp:lastModifiedBy>Waletzki, Claire [ADMIS]</cp:lastModifiedBy>
  <cp:revision>13</cp:revision>
  <dcterms:modified xsi:type="dcterms:W3CDTF">2022-11-04T16:57:34Z</dcterms:modified>
</cp:coreProperties>
</file>